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E87AC4-61FF-4932-B45D-3C355B2A1010}" type="datetimeFigureOut">
              <a:rPr lang="tr-TR" smtClean="0"/>
              <a:t>21.01.2022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A5AF1-C395-47F2-BAA7-D38BC77EB1B7}" type="slidenum">
              <a:rPr lang="tr-TR" smtClean="0"/>
              <a:t>‹#›</a:t>
            </a:fld>
            <a:endParaRPr lang="tr-TR"/>
          </a:p>
        </p:txBody>
      </p:sp>
    </p:spTree>
    <p:extLst>
      <p:ext uri="{BB962C8B-B14F-4D97-AF65-F5344CB8AC3E}">
        <p14:creationId xmlns:p14="http://schemas.microsoft.com/office/powerpoint/2010/main" val="3957632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35106-A8E4-4497-AB38-21A76811C00F}" type="datetimeFigureOut">
              <a:rPr lang="tr-TR" smtClean="0"/>
              <a:t>21.01.2022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D4076-F5C3-4D60-8E2B-4C7F8593031C}" type="slidenum">
              <a:rPr lang="tr-TR" smtClean="0"/>
              <a:t>‹#›</a:t>
            </a:fld>
            <a:endParaRPr lang="tr-TR"/>
          </a:p>
        </p:txBody>
      </p:sp>
    </p:spTree>
    <p:extLst>
      <p:ext uri="{BB962C8B-B14F-4D97-AF65-F5344CB8AC3E}">
        <p14:creationId xmlns:p14="http://schemas.microsoft.com/office/powerpoint/2010/main" val="7378481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413ECA-C9E6-450D-979F-0BB6AE81727D}"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6162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A4483-8ACA-4CC2-AD9D-678ABFDABB61}"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413345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D9569B4-1E34-48BC-938A-3E7E638B82D9}"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521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9BC16F9-B7A3-40FF-8F45-3D3DE9D8ECFD}"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35680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0AFDF0E-BAAC-4886-9669-427CCF53211D}"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025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5F951FD-90DF-483E-BC61-416156BBD3BD}"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156466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828A0F-FB9D-4F6B-B346-D943D5DBFAA7}"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990317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FB5F06-299B-4B64-AB8E-C992AC59F6E0}"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86775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F95738-454D-40E3-9FDF-A4BF29517F7B}"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74049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7B27F-86C2-47EB-87AD-DE8B7205C4A2}" type="datetime1">
              <a:rPr lang="tr-TR" smtClean="0"/>
              <a:t>21.01.2022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9977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C8314C8-959B-4129-BED8-9F4113F1614B}"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63007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3EB69DC-430F-4A91-9159-1C67A9A532F4}" type="datetime1">
              <a:rPr lang="tr-TR" smtClean="0"/>
              <a:t>21.01.2022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423550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65CCF4F-7A22-422C-9458-A25A1D317E26}" type="datetime1">
              <a:rPr lang="tr-TR" smtClean="0"/>
              <a:t>21.01.2022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187355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3CA6-F48C-4D60-B1FC-1B6056E2F28F}" type="datetime1">
              <a:rPr lang="tr-TR" smtClean="0"/>
              <a:t>21.01.2022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6188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85CC9C7-0F08-45E6-B7FE-3AB606337512}"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61901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6E0DC5D-C55A-4807-BE1D-A2F2DBA6CA24}" type="datetime1">
              <a:rPr lang="tr-TR" smtClean="0"/>
              <a:t>21.01.2022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B41D29-6EB5-46FF-B401-601C914D92D8}" type="slidenum">
              <a:rPr lang="tr-TR" smtClean="0"/>
              <a:t>‹#›</a:t>
            </a:fld>
            <a:endParaRPr lang="tr-TR"/>
          </a:p>
        </p:txBody>
      </p:sp>
    </p:spTree>
    <p:extLst>
      <p:ext uri="{BB962C8B-B14F-4D97-AF65-F5344CB8AC3E}">
        <p14:creationId xmlns:p14="http://schemas.microsoft.com/office/powerpoint/2010/main" val="336297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7E7E64-C503-472D-AB88-B42D856E9F81}" type="datetime1">
              <a:rPr lang="tr-TR" smtClean="0"/>
              <a:t>21.01.2022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B41D29-6EB5-46FF-B401-601C914D92D8}" type="slidenum">
              <a:rPr lang="tr-TR" smtClean="0"/>
              <a:t>‹#›</a:t>
            </a:fld>
            <a:endParaRPr lang="tr-TR"/>
          </a:p>
        </p:txBody>
      </p:sp>
    </p:spTree>
    <p:extLst>
      <p:ext uri="{BB962C8B-B14F-4D97-AF65-F5344CB8AC3E}">
        <p14:creationId xmlns:p14="http://schemas.microsoft.com/office/powerpoint/2010/main" val="376028105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4003964"/>
            <a:ext cx="8915399" cy="1715524"/>
          </a:xfrm>
        </p:spPr>
        <p:txBody>
          <a:bodyPr>
            <a:normAutofit fontScale="90000"/>
          </a:bodyPr>
          <a:lstStyle/>
          <a:p>
            <a:pPr algn="ctr"/>
            <a:r>
              <a:rPr lang="tr-TR" dirty="0" smtClean="0"/>
              <a:t/>
            </a:r>
            <a:br>
              <a:rPr lang="tr-TR" dirty="0" smtClean="0"/>
            </a:br>
            <a:r>
              <a:rPr lang="tr-TR" sz="3600" b="1" dirty="0" smtClean="0"/>
              <a:t>KARATAY </a:t>
            </a:r>
            <a:r>
              <a:rPr lang="tr-TR" sz="3600" b="1" dirty="0"/>
              <a:t>REHBERLİK VE ARAŞTIRMA MERKEZİ</a:t>
            </a:r>
            <a:r>
              <a:rPr lang="tr-TR" dirty="0"/>
              <a:t/>
            </a:r>
            <a:br>
              <a:rPr lang="tr-TR" dirty="0"/>
            </a:br>
            <a:endParaRPr lang="tr-TR" dirty="0"/>
          </a:p>
        </p:txBody>
      </p:sp>
      <p:sp>
        <p:nvSpPr>
          <p:cNvPr id="3" name="Alt Başlık 2"/>
          <p:cNvSpPr>
            <a:spLocks noGrp="1"/>
          </p:cNvSpPr>
          <p:nvPr>
            <p:ph type="subTitle" idx="1"/>
          </p:nvPr>
        </p:nvSpPr>
        <p:spPr>
          <a:xfrm>
            <a:off x="2589213" y="6345382"/>
            <a:ext cx="8915399" cy="500389"/>
          </a:xfrm>
        </p:spPr>
        <p:txBody>
          <a:bodyPr/>
          <a:lstStyle/>
          <a:p>
            <a:pPr algn="ctr"/>
            <a:r>
              <a:rPr lang="tr-TR" dirty="0"/>
              <a:t>https://</a:t>
            </a:r>
            <a:r>
              <a:rPr lang="tr-TR" dirty="0" smtClean="0"/>
              <a:t>karatayram.meb.k12.tr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210" y="298710"/>
            <a:ext cx="3744335" cy="4032884"/>
          </a:xfrm>
          <a:prstGeom prst="ellipse">
            <a:avLst/>
          </a:prstGeom>
          <a:ln>
            <a:noFill/>
          </a:ln>
          <a:effectLst>
            <a:softEdge rad="112500"/>
          </a:effectLst>
        </p:spPr>
      </p:pic>
      <p:sp>
        <p:nvSpPr>
          <p:cNvPr id="5" name="Slayt Numarası Yer Tutucusu 4"/>
          <p:cNvSpPr>
            <a:spLocks noGrp="1"/>
          </p:cNvSpPr>
          <p:nvPr>
            <p:ph type="sldNum" sz="quarter" idx="12"/>
          </p:nvPr>
        </p:nvSpPr>
        <p:spPr/>
        <p:txBody>
          <a:bodyPr/>
          <a:lstStyle/>
          <a:p>
            <a:fld id="{8DB41D29-6EB5-46FF-B401-601C914D92D8}" type="slidenum">
              <a:rPr lang="tr-TR" smtClean="0"/>
              <a:t>1</a:t>
            </a:fld>
            <a:endParaRPr lang="tr-TR"/>
          </a:p>
        </p:txBody>
      </p:sp>
    </p:spTree>
    <p:extLst>
      <p:ext uri="{BB962C8B-B14F-4D97-AF65-F5344CB8AC3E}">
        <p14:creationId xmlns:p14="http://schemas.microsoft.com/office/powerpoint/2010/main" val="3662766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3" y="1343891"/>
            <a:ext cx="4933806" cy="4567331"/>
          </a:xfrm>
        </p:spPr>
        <p:txBody>
          <a:bodyPr>
            <a:normAutofit/>
          </a:bodyPr>
          <a:lstStyle/>
          <a:p>
            <a:pPr marL="0" indent="0" algn="just">
              <a:buNone/>
            </a:pPr>
            <a:r>
              <a:rPr lang="fi-FI" b="1" dirty="0">
                <a:solidFill>
                  <a:srgbClr val="FF0000"/>
                </a:solidFill>
              </a:rPr>
              <a:t>6. </a:t>
            </a:r>
            <a:r>
              <a:rPr lang="fi-FI" b="1" dirty="0" smtClean="0">
                <a:solidFill>
                  <a:srgbClr val="FF0000"/>
                </a:solidFill>
              </a:rPr>
              <a:t>ÇOCUĞUNUZUN</a:t>
            </a:r>
            <a:r>
              <a:rPr lang="tr-TR" b="1" dirty="0" smtClean="0">
                <a:solidFill>
                  <a:srgbClr val="FF0000"/>
                </a:solidFill>
              </a:rPr>
              <a:t> </a:t>
            </a:r>
            <a:r>
              <a:rPr lang="fi-FI" b="1" dirty="0" smtClean="0">
                <a:solidFill>
                  <a:srgbClr val="FF0000"/>
                </a:solidFill>
              </a:rPr>
              <a:t>EKRANI S</a:t>
            </a:r>
            <a:r>
              <a:rPr lang="tr-TR" b="1" dirty="0" smtClean="0">
                <a:solidFill>
                  <a:srgbClr val="FF0000"/>
                </a:solidFill>
              </a:rPr>
              <a:t>İ</a:t>
            </a:r>
            <a:r>
              <a:rPr lang="fi-FI" b="1" dirty="0" smtClean="0">
                <a:solidFill>
                  <a:srgbClr val="FF0000"/>
                </a:solidFill>
              </a:rPr>
              <a:t>Z </a:t>
            </a:r>
            <a:r>
              <a:rPr lang="fi-FI" b="1" dirty="0">
                <a:solidFill>
                  <a:srgbClr val="FF0000"/>
                </a:solidFill>
              </a:rPr>
              <a:t>OLUN</a:t>
            </a:r>
            <a:r>
              <a:rPr lang="fi-FI" b="1" dirty="0" smtClean="0">
                <a:solidFill>
                  <a:srgbClr val="FF0000"/>
                </a:solidFill>
              </a:rPr>
              <a:t>.</a:t>
            </a:r>
            <a:endParaRPr lang="tr-TR" b="1" dirty="0" smtClean="0">
              <a:solidFill>
                <a:srgbClr val="FF0000"/>
              </a:solidFill>
            </a:endParaRPr>
          </a:p>
          <a:p>
            <a:pPr algn="just">
              <a:lnSpc>
                <a:spcPct val="150000"/>
              </a:lnSpc>
              <a:buFontTx/>
              <a:buChar char="-"/>
            </a:pPr>
            <a:r>
              <a:rPr lang="tr-TR" dirty="0" smtClean="0"/>
              <a:t>Çevrim </a:t>
            </a:r>
            <a:r>
              <a:rPr lang="tr-TR" dirty="0"/>
              <a:t>içi davranışlarınızla ve teknoloji kullanımınız ile çocuğunuza örnek </a:t>
            </a:r>
            <a:r>
              <a:rPr lang="tr-TR" dirty="0" smtClean="0"/>
              <a:t>olun.</a:t>
            </a:r>
          </a:p>
          <a:p>
            <a:pPr algn="just">
              <a:lnSpc>
                <a:spcPct val="150000"/>
              </a:lnSpc>
              <a:buFontTx/>
              <a:buChar char="-"/>
            </a:pPr>
            <a:r>
              <a:rPr lang="tr-TR" dirty="0" smtClean="0"/>
              <a:t>Çocuklarınızla </a:t>
            </a:r>
            <a:r>
              <a:rPr lang="tr-TR" dirty="0"/>
              <a:t>ilgili bilgileri ve fotoğrafları paylaşırken dikkatli olun.</a:t>
            </a:r>
            <a:endParaRPr lang="tr-TR" b="1" dirty="0" smtClean="0">
              <a:solidFill>
                <a:srgbClr val="FF0000"/>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10</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pic>
        <p:nvPicPr>
          <p:cNvPr id="2" name="Resim 1"/>
          <p:cNvPicPr>
            <a:picLocks noChangeAspect="1"/>
          </p:cNvPicPr>
          <p:nvPr/>
        </p:nvPicPr>
        <p:blipFill>
          <a:blip r:embed="rId2"/>
          <a:stretch>
            <a:fillRect/>
          </a:stretch>
        </p:blipFill>
        <p:spPr>
          <a:xfrm>
            <a:off x="7743053" y="1343891"/>
            <a:ext cx="3761558" cy="3389670"/>
          </a:xfrm>
          <a:prstGeom prst="rect">
            <a:avLst/>
          </a:prstGeom>
        </p:spPr>
      </p:pic>
    </p:spTree>
    <p:extLst>
      <p:ext uri="{BB962C8B-B14F-4D97-AF65-F5344CB8AC3E}">
        <p14:creationId xmlns:p14="http://schemas.microsoft.com/office/powerpoint/2010/main" val="3407262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a:bodyPr>
          <a:lstStyle/>
          <a:p>
            <a:pPr marL="0" indent="0" algn="just">
              <a:buNone/>
            </a:pPr>
            <a:r>
              <a:rPr lang="fi-FI" b="1" dirty="0" smtClean="0">
                <a:solidFill>
                  <a:srgbClr val="FF0000"/>
                </a:solidFill>
              </a:rPr>
              <a:t>ÇOCUĞUNUZA</a:t>
            </a:r>
            <a:r>
              <a:rPr lang="tr-TR" b="1" dirty="0" smtClean="0">
                <a:solidFill>
                  <a:srgbClr val="FF0000"/>
                </a:solidFill>
              </a:rPr>
              <a:t> </a:t>
            </a:r>
            <a:r>
              <a:rPr lang="fi-FI" b="1" dirty="0" smtClean="0">
                <a:solidFill>
                  <a:srgbClr val="FF0000"/>
                </a:solidFill>
              </a:rPr>
              <a:t>ŞU </a:t>
            </a:r>
            <a:r>
              <a:rPr lang="fi-FI" b="1" dirty="0">
                <a:solidFill>
                  <a:srgbClr val="FF0000"/>
                </a:solidFill>
              </a:rPr>
              <a:t>TAVSİYELERDE BULUNABİLİRSİNİZ</a:t>
            </a:r>
            <a:r>
              <a:rPr lang="fi-FI" b="1" dirty="0" smtClean="0">
                <a:solidFill>
                  <a:srgbClr val="FF0000"/>
                </a:solidFill>
              </a:rPr>
              <a:t>:</a:t>
            </a:r>
            <a:endParaRPr lang="tr-TR" b="1" dirty="0" smtClean="0">
              <a:solidFill>
                <a:srgbClr val="FF0000"/>
              </a:solidFill>
            </a:endParaRPr>
          </a:p>
          <a:p>
            <a:pPr algn="just">
              <a:lnSpc>
                <a:spcPct val="150000"/>
              </a:lnSpc>
              <a:buAutoNum type="arabicPeriod"/>
            </a:pPr>
            <a:r>
              <a:rPr lang="tr-TR" dirty="0" smtClean="0"/>
              <a:t>Hoş </a:t>
            </a:r>
            <a:r>
              <a:rPr lang="tr-TR" dirty="0"/>
              <a:t>olmayan mesajlara ve maillere yanıt vermemelisin. </a:t>
            </a:r>
            <a:endParaRPr lang="tr-TR" dirty="0" smtClean="0"/>
          </a:p>
          <a:p>
            <a:pPr algn="just">
              <a:lnSpc>
                <a:spcPct val="150000"/>
              </a:lnSpc>
              <a:buAutoNum type="arabicPeriod"/>
            </a:pPr>
            <a:r>
              <a:rPr lang="tr-TR" dirty="0" smtClean="0"/>
              <a:t>Tanımadığın </a:t>
            </a:r>
            <a:r>
              <a:rPr lang="tr-TR" dirty="0"/>
              <a:t>kişilerden gelen mesajları, mailleri açmamalısın; linklere </a:t>
            </a:r>
            <a:r>
              <a:rPr lang="tr-TR" dirty="0" smtClean="0"/>
              <a:t>tıklamamalısın.</a:t>
            </a:r>
          </a:p>
          <a:p>
            <a:pPr algn="just">
              <a:lnSpc>
                <a:spcPct val="150000"/>
              </a:lnSpc>
              <a:buAutoNum type="arabicPeriod"/>
            </a:pPr>
            <a:r>
              <a:rPr lang="tr-TR" dirty="0" smtClean="0"/>
              <a:t>Tanıdığın </a:t>
            </a:r>
            <a:r>
              <a:rPr lang="tr-TR" dirty="0"/>
              <a:t>ya da tanımadığın kişi ya da kişilerden hoş olmayan mesajlar, mailler aldığında, kişiyi engellemeli, bana veya öğretmenine </a:t>
            </a:r>
            <a:r>
              <a:rPr lang="tr-TR" dirty="0" smtClean="0"/>
              <a:t>söylemelisin.</a:t>
            </a:r>
          </a:p>
          <a:p>
            <a:pPr algn="just">
              <a:lnSpc>
                <a:spcPct val="150000"/>
              </a:lnSpc>
              <a:buAutoNum type="arabicPeriod"/>
            </a:pPr>
            <a:r>
              <a:rPr lang="tr-TR" dirty="0" smtClean="0"/>
              <a:t>Çevrim </a:t>
            </a:r>
            <a:r>
              <a:rPr lang="tr-TR" dirty="0"/>
              <a:t>içiyken okuduğun veya gördüğün bir şey hoşuna gitmediyse, seni rahatsız ettiyse bana veya öğretmenlerine söylemelisin. </a:t>
            </a:r>
            <a:endParaRPr lang="tr-TR" b="1" dirty="0" smtClean="0">
              <a:solidFill>
                <a:srgbClr val="FF0000"/>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11</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4024325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fontScale="85000" lnSpcReduction="20000"/>
          </a:bodyPr>
          <a:lstStyle/>
          <a:p>
            <a:pPr marL="0" indent="0" algn="just">
              <a:buNone/>
            </a:pPr>
            <a:r>
              <a:rPr lang="fi-FI" sz="2100" b="1" dirty="0" smtClean="0">
                <a:solidFill>
                  <a:srgbClr val="FF0000"/>
                </a:solidFill>
              </a:rPr>
              <a:t>ÇOCUĞUNUZA</a:t>
            </a:r>
            <a:r>
              <a:rPr lang="tr-TR" sz="2100" b="1" dirty="0" smtClean="0">
                <a:solidFill>
                  <a:srgbClr val="FF0000"/>
                </a:solidFill>
              </a:rPr>
              <a:t> </a:t>
            </a:r>
            <a:r>
              <a:rPr lang="fi-FI" sz="2100" b="1" dirty="0" smtClean="0">
                <a:solidFill>
                  <a:srgbClr val="FF0000"/>
                </a:solidFill>
              </a:rPr>
              <a:t>ŞU </a:t>
            </a:r>
            <a:r>
              <a:rPr lang="fi-FI" sz="2100" b="1" dirty="0">
                <a:solidFill>
                  <a:srgbClr val="FF0000"/>
                </a:solidFill>
              </a:rPr>
              <a:t>TAVSİYELERDE </a:t>
            </a:r>
            <a:r>
              <a:rPr lang="fi-FI" sz="2100" b="1" dirty="0" smtClean="0">
                <a:solidFill>
                  <a:srgbClr val="FF0000"/>
                </a:solidFill>
              </a:rPr>
              <a:t>BULUNABİLİRSİNİZ:</a:t>
            </a:r>
            <a:endParaRPr lang="tr-TR" sz="2100" b="1" dirty="0" smtClean="0">
              <a:solidFill>
                <a:srgbClr val="FF0000"/>
              </a:solidFill>
            </a:endParaRPr>
          </a:p>
          <a:p>
            <a:pPr algn="just">
              <a:lnSpc>
                <a:spcPct val="170000"/>
              </a:lnSpc>
              <a:buFont typeface="+mj-lt"/>
              <a:buAutoNum type="arabicPeriod" startAt="5"/>
            </a:pPr>
            <a:r>
              <a:rPr lang="tr-TR" dirty="0" smtClean="0"/>
              <a:t>Kendinle ve ailenle ilgili özel/kişisel bilgileri (adres, telefon numarası, kredi kartı numarası vb.), fotoğrafları paylaşırken dikkatli olmalısın. Çünkü paylaşılan her şey sonsuza kadar orada kalmakta, paylaştığın bilgiler kolaylıkla kopyalanabilmektedir. Paylaştığın bilgilerin çok az insana açık olduğundan emin olmalısın, çünkü bunların kimler tarafından görüntülenebileceğini bilemezsin. </a:t>
            </a:r>
          </a:p>
          <a:p>
            <a:pPr algn="just">
              <a:lnSpc>
                <a:spcPct val="170000"/>
              </a:lnSpc>
              <a:buFont typeface="+mj-lt"/>
              <a:buAutoNum type="arabicPeriod" startAt="5"/>
            </a:pPr>
            <a:r>
              <a:rPr lang="tr-TR" dirty="0" smtClean="0"/>
              <a:t>Herhangi birisi senden kendinle ilgili kişisel bilgileri paylaşmanı ısrarla istiyorsa bana haber vermelisin. </a:t>
            </a:r>
          </a:p>
          <a:p>
            <a:pPr algn="just">
              <a:lnSpc>
                <a:spcPct val="170000"/>
              </a:lnSpc>
              <a:buFont typeface="+mj-lt"/>
              <a:buAutoNum type="arabicPeriod" startAt="5"/>
            </a:pPr>
            <a:r>
              <a:rPr lang="tr-TR" dirty="0" smtClean="0"/>
              <a:t>Video oynatma yazılımı yüklemeni isteyen/gerektiren videoları indirmemelisin. </a:t>
            </a:r>
          </a:p>
          <a:p>
            <a:pPr algn="just">
              <a:lnSpc>
                <a:spcPct val="170000"/>
              </a:lnSpc>
              <a:buFont typeface="+mj-lt"/>
              <a:buAutoNum type="arabicPeriod" startAt="5"/>
            </a:pPr>
            <a:r>
              <a:rPr lang="tr-TR" dirty="0" smtClean="0"/>
              <a:t>Yüz yüze nasıl davranıyorsan, çevrim içinde de aynı şekilde davranmalısın. </a:t>
            </a:r>
          </a:p>
          <a:p>
            <a:pPr algn="just">
              <a:lnSpc>
                <a:spcPct val="170000"/>
              </a:lnSpc>
              <a:buFont typeface="+mj-lt"/>
              <a:buAutoNum type="arabicPeriod" startAt="5"/>
            </a:pPr>
            <a:r>
              <a:rPr lang="tr-TR" dirty="0" smtClean="0"/>
              <a:t>Güvenli şifreler oluşturmalı ve bunları kimseyle paylaşmamalısın. </a:t>
            </a:r>
          </a:p>
        </p:txBody>
      </p:sp>
      <p:sp>
        <p:nvSpPr>
          <p:cNvPr id="5" name="Slayt Numarası Yer Tutucusu 4"/>
          <p:cNvSpPr>
            <a:spLocks noGrp="1"/>
          </p:cNvSpPr>
          <p:nvPr>
            <p:ph type="sldNum" sz="quarter" idx="12"/>
          </p:nvPr>
        </p:nvSpPr>
        <p:spPr/>
        <p:txBody>
          <a:bodyPr/>
          <a:lstStyle/>
          <a:p>
            <a:fld id="{8DB41D29-6EB5-46FF-B401-601C914D92D8}" type="slidenum">
              <a:rPr lang="tr-TR" smtClean="0"/>
              <a:t>12</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064581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lnSpcReduction="10000"/>
          </a:bodyPr>
          <a:lstStyle/>
          <a:p>
            <a:pPr marL="0" indent="0" algn="just">
              <a:buNone/>
            </a:pPr>
            <a:r>
              <a:rPr lang="fi-FI" b="1" dirty="0" smtClean="0">
                <a:solidFill>
                  <a:srgbClr val="FF0000"/>
                </a:solidFill>
              </a:rPr>
              <a:t>ÇOCUĞUNUZA</a:t>
            </a:r>
            <a:r>
              <a:rPr lang="tr-TR" b="1" dirty="0" smtClean="0">
                <a:solidFill>
                  <a:srgbClr val="FF0000"/>
                </a:solidFill>
              </a:rPr>
              <a:t> </a:t>
            </a:r>
            <a:r>
              <a:rPr lang="fi-FI" b="1" dirty="0" smtClean="0">
                <a:solidFill>
                  <a:srgbClr val="FF0000"/>
                </a:solidFill>
              </a:rPr>
              <a:t>ŞU </a:t>
            </a:r>
            <a:r>
              <a:rPr lang="fi-FI" b="1" dirty="0">
                <a:solidFill>
                  <a:srgbClr val="FF0000"/>
                </a:solidFill>
              </a:rPr>
              <a:t>TAVSİYELERDE BULUNABİLİRSİNİZ</a:t>
            </a:r>
            <a:r>
              <a:rPr lang="fi-FI" b="1" dirty="0" smtClean="0">
                <a:solidFill>
                  <a:srgbClr val="FF0000"/>
                </a:solidFill>
              </a:rPr>
              <a:t>:</a:t>
            </a:r>
          </a:p>
          <a:p>
            <a:pPr algn="just">
              <a:lnSpc>
                <a:spcPct val="150000"/>
              </a:lnSpc>
              <a:buFont typeface="+mj-lt"/>
              <a:buAutoNum type="arabicPeriod" startAt="10"/>
            </a:pPr>
            <a:r>
              <a:rPr lang="tr-TR" dirty="0" smtClean="0"/>
              <a:t>İnsanlar </a:t>
            </a:r>
            <a:r>
              <a:rPr lang="tr-TR" dirty="0"/>
              <a:t>çevrim içi olarak farklı davranıyor ya da kendilerini gizliyor olabilir. Bu nedenle tanımadığın kişilerle sanal iletişim kurmamalısın. </a:t>
            </a:r>
          </a:p>
          <a:p>
            <a:pPr algn="just">
              <a:lnSpc>
                <a:spcPct val="150000"/>
              </a:lnSpc>
              <a:buFont typeface="+mj-lt"/>
              <a:buAutoNum type="arabicPeriod" startAt="10"/>
            </a:pPr>
            <a:r>
              <a:rPr lang="tr-TR" dirty="0" smtClean="0"/>
              <a:t>Herhangi bir içeriği indirmeden önce bana haber vermelisin. </a:t>
            </a:r>
          </a:p>
          <a:p>
            <a:pPr algn="just">
              <a:lnSpc>
                <a:spcPct val="150000"/>
              </a:lnSpc>
              <a:buFont typeface="+mj-lt"/>
              <a:buAutoNum type="arabicPeriod" startAt="10"/>
            </a:pPr>
            <a:r>
              <a:rPr lang="tr-TR" dirty="0" smtClean="0"/>
              <a:t>Sosyal medya hesaplarını gizli tutmalı, gizlilik ayarlarını düzenli olarak kontrol etmelisin. </a:t>
            </a:r>
          </a:p>
          <a:p>
            <a:pPr algn="just">
              <a:lnSpc>
                <a:spcPct val="150000"/>
              </a:lnSpc>
              <a:buFont typeface="+mj-lt"/>
              <a:buAutoNum type="arabicPeriod" startAt="10"/>
            </a:pPr>
            <a:r>
              <a:rPr lang="tr-TR" dirty="0" smtClean="0"/>
              <a:t>Başkalarının gizliliğine saygı göstermelisin. Başkalarına ait kişisel bilgileri ve fotoğrafları onların izni olmadan paylaşmamalısın, kişileri etiketlememelisin. </a:t>
            </a:r>
          </a:p>
          <a:p>
            <a:pPr algn="just">
              <a:lnSpc>
                <a:spcPct val="150000"/>
              </a:lnSpc>
              <a:buFont typeface="+mj-lt"/>
              <a:buAutoNum type="arabicPeriod" startAt="10"/>
            </a:pPr>
            <a:r>
              <a:rPr lang="tr-TR" dirty="0" smtClean="0"/>
              <a:t>Sohbet odalarında tanıştığın kişilerle benden izin almadan ve kim olduklarını bilmeden buluşmamalısın.</a:t>
            </a:r>
            <a:endParaRPr lang="tr-TR" b="1" dirty="0" smtClean="0">
              <a:solidFill>
                <a:srgbClr val="FF0000"/>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13</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626553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fontScale="92500"/>
          </a:bodyPr>
          <a:lstStyle/>
          <a:p>
            <a:pPr marL="0" indent="0" algn="just">
              <a:lnSpc>
                <a:spcPct val="170000"/>
              </a:lnSpc>
              <a:buNone/>
            </a:pPr>
            <a:r>
              <a:rPr lang="fi-FI" sz="2100" b="1" dirty="0" smtClean="0">
                <a:solidFill>
                  <a:srgbClr val="FF0000"/>
                </a:solidFill>
              </a:rPr>
              <a:t>ÇOCUĞUNUZUN</a:t>
            </a:r>
            <a:r>
              <a:rPr lang="tr-TR" sz="2100" b="1" dirty="0" smtClean="0">
                <a:solidFill>
                  <a:srgbClr val="FF0000"/>
                </a:solidFill>
              </a:rPr>
              <a:t> </a:t>
            </a:r>
            <a:r>
              <a:rPr lang="fi-FI" sz="2100" b="1" dirty="0" smtClean="0">
                <a:solidFill>
                  <a:srgbClr val="FF0000"/>
                </a:solidFill>
              </a:rPr>
              <a:t>DAVRANIŞLARINDAKİ</a:t>
            </a:r>
            <a:r>
              <a:rPr lang="tr-TR" sz="2100" b="1" dirty="0" smtClean="0">
                <a:solidFill>
                  <a:srgbClr val="FF0000"/>
                </a:solidFill>
              </a:rPr>
              <a:t> </a:t>
            </a:r>
            <a:r>
              <a:rPr lang="fi-FI" sz="2100" b="1" dirty="0" smtClean="0">
                <a:solidFill>
                  <a:srgbClr val="FF0000"/>
                </a:solidFill>
              </a:rPr>
              <a:t>AÇIKLAYAMADIĞINIZ</a:t>
            </a:r>
            <a:r>
              <a:rPr lang="fi-FI" sz="2100" b="1" dirty="0">
                <a:solidFill>
                  <a:srgbClr val="FF0000"/>
                </a:solidFill>
              </a:rPr>
              <a:t>, </a:t>
            </a:r>
            <a:r>
              <a:rPr lang="fi-FI" sz="2100" b="1" dirty="0" smtClean="0">
                <a:solidFill>
                  <a:srgbClr val="FF0000"/>
                </a:solidFill>
              </a:rPr>
              <a:t>ANİ</a:t>
            </a:r>
            <a:r>
              <a:rPr lang="tr-TR" sz="2100" b="1" dirty="0" smtClean="0">
                <a:solidFill>
                  <a:srgbClr val="FF0000"/>
                </a:solidFill>
              </a:rPr>
              <a:t> </a:t>
            </a:r>
            <a:r>
              <a:rPr lang="fi-FI" sz="2100" b="1" dirty="0" smtClean="0">
                <a:solidFill>
                  <a:srgbClr val="FF0000"/>
                </a:solidFill>
              </a:rPr>
              <a:t>DEĞİŞİKLİKLERİ </a:t>
            </a:r>
            <a:r>
              <a:rPr lang="fi-FI" sz="2100" b="1" dirty="0">
                <a:solidFill>
                  <a:srgbClr val="FF0000"/>
                </a:solidFill>
              </a:rPr>
              <a:t>TAKİP EDİN.</a:t>
            </a:r>
            <a:r>
              <a:rPr lang="tr-TR" sz="2100" dirty="0" smtClean="0"/>
              <a:t> </a:t>
            </a:r>
          </a:p>
          <a:p>
            <a:pPr marL="0" indent="0" algn="just">
              <a:buNone/>
            </a:pPr>
            <a:r>
              <a:rPr lang="tr-TR" b="1" dirty="0"/>
              <a:t>Çocuğunuz</a:t>
            </a:r>
            <a:r>
              <a:rPr lang="tr-TR" b="1" dirty="0" smtClean="0"/>
              <a:t>;</a:t>
            </a:r>
            <a:r>
              <a:rPr lang="tr-TR" dirty="0" smtClean="0"/>
              <a:t> </a:t>
            </a:r>
          </a:p>
          <a:p>
            <a:pPr algn="just">
              <a:lnSpc>
                <a:spcPct val="160000"/>
              </a:lnSpc>
              <a:buFont typeface="+mj-lt"/>
              <a:buAutoNum type="arabicPeriod"/>
            </a:pPr>
            <a:r>
              <a:rPr lang="tr-TR" dirty="0" smtClean="0"/>
              <a:t>Sosyal </a:t>
            </a:r>
            <a:r>
              <a:rPr lang="tr-TR" dirty="0"/>
              <a:t>etkinliklere ve spora daha az zaman ayırmaya başladıysa, </a:t>
            </a:r>
            <a:endParaRPr lang="tr-TR" dirty="0" smtClean="0"/>
          </a:p>
          <a:p>
            <a:pPr algn="just">
              <a:lnSpc>
                <a:spcPct val="160000"/>
              </a:lnSpc>
              <a:buFont typeface="+mj-lt"/>
              <a:buAutoNum type="arabicPeriod"/>
            </a:pPr>
            <a:r>
              <a:rPr lang="tr-TR" dirty="0" smtClean="0"/>
              <a:t>Okul </a:t>
            </a:r>
            <a:r>
              <a:rPr lang="tr-TR" dirty="0"/>
              <a:t>başarısı düştüyse, </a:t>
            </a:r>
            <a:endParaRPr lang="tr-TR" dirty="0" smtClean="0"/>
          </a:p>
          <a:p>
            <a:pPr algn="just">
              <a:lnSpc>
                <a:spcPct val="160000"/>
              </a:lnSpc>
              <a:buFont typeface="+mj-lt"/>
              <a:buAutoNum type="arabicPeriod"/>
            </a:pPr>
            <a:r>
              <a:rPr lang="tr-TR" dirty="0" smtClean="0"/>
              <a:t>Yorgunluk</a:t>
            </a:r>
            <a:r>
              <a:rPr lang="tr-TR" dirty="0"/>
              <a:t>, uyku bozukluğu, baş ağrısı, göz yorgunluğundan şikâyet ediyorsa, </a:t>
            </a:r>
          </a:p>
          <a:p>
            <a:pPr algn="just">
              <a:lnSpc>
                <a:spcPct val="160000"/>
              </a:lnSpc>
              <a:buFont typeface="+mj-lt"/>
              <a:buAutoNum type="arabicPeriod"/>
            </a:pPr>
            <a:r>
              <a:rPr lang="tr-TR" dirty="0" smtClean="0"/>
              <a:t>Yeme </a:t>
            </a:r>
            <a:r>
              <a:rPr lang="tr-TR" dirty="0"/>
              <a:t>alışkanlığında değişiklik olduysa, </a:t>
            </a:r>
            <a:endParaRPr lang="tr-TR" dirty="0" smtClean="0"/>
          </a:p>
          <a:p>
            <a:pPr algn="just">
              <a:lnSpc>
                <a:spcPct val="160000"/>
              </a:lnSpc>
              <a:buFont typeface="+mj-lt"/>
              <a:buAutoNum type="arabicPeriod"/>
            </a:pPr>
            <a:r>
              <a:rPr lang="tr-TR" dirty="0" smtClean="0"/>
              <a:t>Kişisel </a:t>
            </a:r>
            <a:r>
              <a:rPr lang="tr-TR" dirty="0"/>
              <a:t>bakımı azaldıysa, </a:t>
            </a:r>
            <a:endParaRPr lang="tr-TR" b="1" dirty="0" smtClean="0">
              <a:solidFill>
                <a:srgbClr val="FF0000"/>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14</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2520214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fontScale="92500" lnSpcReduction="10000"/>
          </a:bodyPr>
          <a:lstStyle/>
          <a:p>
            <a:pPr marL="0" indent="0" algn="just">
              <a:buNone/>
            </a:pPr>
            <a:r>
              <a:rPr lang="tr-TR" b="1" dirty="0" smtClean="0"/>
              <a:t>Çocuğunuz;</a:t>
            </a:r>
            <a:r>
              <a:rPr lang="tr-TR" dirty="0" smtClean="0"/>
              <a:t> </a:t>
            </a:r>
          </a:p>
          <a:p>
            <a:pPr algn="just">
              <a:lnSpc>
                <a:spcPct val="150000"/>
              </a:lnSpc>
              <a:buFont typeface="+mj-lt"/>
              <a:buAutoNum type="arabicPeriod" startAt="6"/>
            </a:pPr>
            <a:r>
              <a:rPr lang="tr-TR" dirty="0" smtClean="0"/>
              <a:t>Belirli </a:t>
            </a:r>
            <a:r>
              <a:rPr lang="tr-TR" dirty="0"/>
              <a:t>web sitelerine ve oyunlara takıntılı hale geldiyse, </a:t>
            </a:r>
          </a:p>
          <a:p>
            <a:pPr algn="just">
              <a:lnSpc>
                <a:spcPct val="150000"/>
              </a:lnSpc>
              <a:buFont typeface="+mj-lt"/>
              <a:buAutoNum type="arabicPeriod" startAt="6"/>
            </a:pPr>
            <a:r>
              <a:rPr lang="tr-TR" dirty="0" smtClean="0"/>
              <a:t>Çevrim </a:t>
            </a:r>
            <a:r>
              <a:rPr lang="tr-TR" dirty="0"/>
              <a:t>içi etkinliklere ara vermesi istendiğinde aşırı derecede kızgın oluyorsa, </a:t>
            </a:r>
            <a:endParaRPr lang="tr-TR" dirty="0" smtClean="0"/>
          </a:p>
          <a:p>
            <a:pPr algn="just">
              <a:lnSpc>
                <a:spcPct val="150000"/>
              </a:lnSpc>
              <a:buFont typeface="+mj-lt"/>
              <a:buAutoNum type="arabicPeriod" startAt="6"/>
            </a:pPr>
            <a:r>
              <a:rPr lang="tr-TR" dirty="0" smtClean="0"/>
              <a:t>Bilgisayardan </a:t>
            </a:r>
            <a:r>
              <a:rPr lang="tr-TR" dirty="0"/>
              <a:t>uzak durduğunda kaygılı ve asabi oluyorsa, </a:t>
            </a:r>
            <a:endParaRPr lang="tr-TR" dirty="0" smtClean="0"/>
          </a:p>
          <a:p>
            <a:pPr algn="just">
              <a:lnSpc>
                <a:spcPct val="150000"/>
              </a:lnSpc>
              <a:buFont typeface="+mj-lt"/>
              <a:buAutoNum type="arabicPeriod" startAt="6"/>
            </a:pPr>
            <a:r>
              <a:rPr lang="tr-TR" dirty="0" smtClean="0"/>
              <a:t>Arkadaşlarından </a:t>
            </a:r>
            <a:r>
              <a:rPr lang="tr-TR" dirty="0"/>
              <a:t>ve ailesinden uzaklaşmaya başladıysa, </a:t>
            </a:r>
          </a:p>
          <a:p>
            <a:pPr marL="0" indent="0" algn="just">
              <a:lnSpc>
                <a:spcPct val="150000"/>
              </a:lnSpc>
              <a:buNone/>
            </a:pPr>
            <a:endParaRPr lang="tr-TR" dirty="0" smtClean="0"/>
          </a:p>
          <a:p>
            <a:pPr marL="0" indent="0" algn="just">
              <a:lnSpc>
                <a:spcPct val="150000"/>
              </a:lnSpc>
              <a:buNone/>
            </a:pPr>
            <a:r>
              <a:rPr lang="tr-TR" dirty="0"/>
              <a:t>	</a:t>
            </a:r>
            <a:r>
              <a:rPr lang="tr-TR" b="1" dirty="0" smtClean="0"/>
              <a:t>Çocuğunuz </a:t>
            </a:r>
            <a:r>
              <a:rPr lang="tr-TR" b="1" dirty="0"/>
              <a:t>bu davranışları sergilediğinde onu yargılamak yerine sebebini anlamaya çalışın. Gerekirse bir uzmandan yardım isteyin</a:t>
            </a:r>
            <a:r>
              <a:rPr lang="tr-TR" b="1" dirty="0" smtClean="0"/>
              <a:t>.</a:t>
            </a:r>
          </a:p>
          <a:p>
            <a:pPr marL="0" indent="0" algn="just">
              <a:buNone/>
            </a:pPr>
            <a:endParaRPr lang="tr-TR" b="1" dirty="0">
              <a:solidFill>
                <a:srgbClr val="FF0000"/>
              </a:solidFill>
            </a:endParaRPr>
          </a:p>
          <a:p>
            <a:pPr marL="0" indent="0" algn="just">
              <a:buNone/>
            </a:pPr>
            <a:r>
              <a:rPr lang="tr-TR" b="1" dirty="0" smtClean="0">
                <a:solidFill>
                  <a:srgbClr val="FF0000"/>
                </a:solidFill>
              </a:rPr>
              <a:t>Kaynak: </a:t>
            </a:r>
            <a:r>
              <a:rPr lang="tr-TR" dirty="0"/>
              <a:t>https</a:t>
            </a:r>
            <a:r>
              <a:rPr lang="tr-TR" dirty="0" smtClean="0"/>
              <a:t>://meb.gov.tr</a:t>
            </a:r>
            <a:endParaRPr lang="tr-TR" dirty="0"/>
          </a:p>
          <a:p>
            <a:pPr marL="0" indent="0" algn="just">
              <a:buNone/>
            </a:pPr>
            <a:endParaRPr lang="tr-TR" b="1" dirty="0" smtClean="0">
              <a:solidFill>
                <a:srgbClr val="FF0000"/>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15</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730947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GÜVENLİ İNTERNET KULLANIMI</a:t>
            </a:r>
            <a:endParaRPr lang="tr-TR" b="1" dirty="0"/>
          </a:p>
        </p:txBody>
      </p:sp>
      <p:sp>
        <p:nvSpPr>
          <p:cNvPr id="3" name="İçerik Yer Tutucusu 2"/>
          <p:cNvSpPr>
            <a:spLocks noGrp="1"/>
          </p:cNvSpPr>
          <p:nvPr>
            <p:ph idx="1"/>
          </p:nvPr>
        </p:nvSpPr>
        <p:spPr>
          <a:xfrm>
            <a:off x="2589212" y="1343891"/>
            <a:ext cx="8915400" cy="4567331"/>
          </a:xfrm>
        </p:spPr>
        <p:txBody>
          <a:bodyPr/>
          <a:lstStyle/>
          <a:p>
            <a:pPr marL="0" indent="0">
              <a:buNone/>
            </a:pPr>
            <a:r>
              <a:rPr lang="tr-TR" b="1" dirty="0" smtClean="0">
                <a:solidFill>
                  <a:srgbClr val="FF0000"/>
                </a:solidFill>
              </a:rPr>
              <a:t>İÇİNDEKİLER</a:t>
            </a:r>
          </a:p>
          <a:p>
            <a:r>
              <a:rPr lang="tr-TR" dirty="0" smtClean="0"/>
              <a:t>GİRİŞ</a:t>
            </a:r>
          </a:p>
          <a:p>
            <a:r>
              <a:rPr lang="tr-TR" dirty="0"/>
              <a:t>ÇOCUĞUNUZA NASIL REHBERLİK </a:t>
            </a:r>
            <a:r>
              <a:rPr lang="tr-TR" dirty="0" smtClean="0"/>
              <a:t>EDEBİLİRSİNİZ?</a:t>
            </a:r>
          </a:p>
          <a:p>
            <a:pPr marL="0" indent="0">
              <a:buNone/>
            </a:pPr>
            <a:r>
              <a:rPr lang="tr-TR" dirty="0"/>
              <a:t>	1. BILGI SAHIBI </a:t>
            </a:r>
            <a:r>
              <a:rPr lang="tr-TR" dirty="0" smtClean="0"/>
              <a:t>OLUN</a:t>
            </a:r>
          </a:p>
          <a:p>
            <a:pPr marL="0" indent="0">
              <a:buNone/>
            </a:pPr>
            <a:r>
              <a:rPr lang="tr-TR" dirty="0"/>
              <a:t>	2. İLGILI </a:t>
            </a:r>
            <a:r>
              <a:rPr lang="tr-TR" dirty="0" smtClean="0"/>
              <a:t>OLUN</a:t>
            </a:r>
          </a:p>
          <a:p>
            <a:pPr marL="0" indent="0">
              <a:buNone/>
            </a:pPr>
            <a:r>
              <a:rPr lang="tr-TR" dirty="0"/>
              <a:t>	</a:t>
            </a:r>
            <a:r>
              <a:rPr lang="fi-FI" dirty="0"/>
              <a:t>3. ORTAK KULLANIM ALANLARI OLUŞTURUN</a:t>
            </a:r>
            <a:r>
              <a:rPr lang="fi-FI" dirty="0" smtClean="0"/>
              <a:t>.</a:t>
            </a:r>
            <a:endParaRPr lang="tr-TR" dirty="0" smtClean="0"/>
          </a:p>
          <a:p>
            <a:pPr marL="0" indent="0">
              <a:buNone/>
            </a:pPr>
            <a:r>
              <a:rPr lang="tr-TR" dirty="0"/>
              <a:t>	4. GÜVENLİK TEDBİRLERİ ALIN</a:t>
            </a:r>
            <a:r>
              <a:rPr lang="tr-TR" dirty="0" smtClean="0"/>
              <a:t>.</a:t>
            </a:r>
          </a:p>
          <a:p>
            <a:pPr marL="0" indent="0">
              <a:buNone/>
            </a:pPr>
            <a:r>
              <a:rPr lang="tr-TR" dirty="0"/>
              <a:t>	5. BILİNÇLİ HAREKET EDİN</a:t>
            </a:r>
            <a:r>
              <a:rPr lang="tr-TR" dirty="0" smtClean="0"/>
              <a:t>.</a:t>
            </a:r>
          </a:p>
          <a:p>
            <a:pPr marL="0" indent="0">
              <a:buNone/>
            </a:pPr>
            <a:r>
              <a:rPr lang="tr-TR" dirty="0"/>
              <a:t>	6. ÇOCUĞUNUZUN EKRANI SIZ OLUN.</a:t>
            </a:r>
          </a:p>
        </p:txBody>
      </p:sp>
      <p:sp>
        <p:nvSpPr>
          <p:cNvPr id="5" name="Slayt Numarası Yer Tutucusu 4"/>
          <p:cNvSpPr>
            <a:spLocks noGrp="1"/>
          </p:cNvSpPr>
          <p:nvPr>
            <p:ph type="sldNum" sz="quarter" idx="12"/>
          </p:nvPr>
        </p:nvSpPr>
        <p:spPr/>
        <p:txBody>
          <a:bodyPr/>
          <a:lstStyle/>
          <a:p>
            <a:fld id="{8DB41D29-6EB5-46FF-B401-601C914D92D8}" type="slidenum">
              <a:rPr lang="tr-TR" smtClean="0"/>
              <a:t>2</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498036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lstStyle/>
          <a:p>
            <a:r>
              <a:rPr lang="tr-TR" b="1" dirty="0" smtClean="0"/>
              <a:t>GİRİŞ</a:t>
            </a:r>
            <a:endParaRPr lang="tr-TR" b="1" dirty="0"/>
          </a:p>
        </p:txBody>
      </p:sp>
      <p:sp>
        <p:nvSpPr>
          <p:cNvPr id="3" name="İçerik Yer Tutucusu 2"/>
          <p:cNvSpPr>
            <a:spLocks noGrp="1"/>
          </p:cNvSpPr>
          <p:nvPr>
            <p:ph idx="1"/>
          </p:nvPr>
        </p:nvSpPr>
        <p:spPr>
          <a:xfrm>
            <a:off x="2589212" y="1343891"/>
            <a:ext cx="8915400" cy="4567331"/>
          </a:xfrm>
        </p:spPr>
        <p:txBody>
          <a:bodyPr>
            <a:normAutofit fontScale="85000" lnSpcReduction="20000"/>
          </a:bodyPr>
          <a:lstStyle/>
          <a:p>
            <a:pPr marL="0" indent="0" algn="just">
              <a:lnSpc>
                <a:spcPct val="150000"/>
              </a:lnSpc>
              <a:buNone/>
            </a:pPr>
            <a:r>
              <a:rPr lang="tr-TR" dirty="0" smtClean="0">
                <a:solidFill>
                  <a:schemeClr val="tx1"/>
                </a:solidFill>
              </a:rPr>
              <a:t>Günümüzün </a:t>
            </a:r>
            <a:r>
              <a:rPr lang="tr-TR" dirty="0">
                <a:solidFill>
                  <a:schemeClr val="tx1"/>
                </a:solidFill>
              </a:rPr>
              <a:t>çocukları ve gençleri birçok yetişkinin büyüdüğü dünyadan farklı bir dünyada </a:t>
            </a:r>
            <a:r>
              <a:rPr lang="tr-TR" dirty="0" smtClean="0">
                <a:solidFill>
                  <a:schemeClr val="tx1"/>
                </a:solidFill>
              </a:rPr>
              <a:t>yetişiyorlar. Bilgi </a:t>
            </a:r>
            <a:r>
              <a:rPr lang="tr-TR" dirty="0">
                <a:solidFill>
                  <a:schemeClr val="tx1"/>
                </a:solidFill>
              </a:rPr>
              <a:t>iletişim teknolojilerinin sürekli ve hızlı şekilde değiştiği ve yenilendiği bu dünyada, çocukların ve gençlerin teknolojiyi yoğun şekilde kullanmaları ve zamanlarının çoğunu çevrim içi olarak geçirmeleri nedeniyle ailelerin rolleri </a:t>
            </a:r>
            <a:r>
              <a:rPr lang="tr-TR" dirty="0" smtClean="0">
                <a:solidFill>
                  <a:schemeClr val="tx1"/>
                </a:solidFill>
              </a:rPr>
              <a:t>değişmektedir. Çocuklarına </a:t>
            </a:r>
            <a:r>
              <a:rPr lang="tr-TR" dirty="0">
                <a:solidFill>
                  <a:schemeClr val="tx1"/>
                </a:solidFill>
              </a:rPr>
              <a:t>karşı olan temel ailevi sorumluluklarının yanı sıra aileler çocuklarına olumsuz internet alışkanlıkları edinmemeleri, teknolojiyi eğitimlerini destekleyici şekilde üretken ve uygun şekilde kullanmaları, dijital sınırlarda güvenli şekilde gezinmeleri, temel siber yaşam becerilerini edinmeleri ve sorumluluk sahibi küresel dijital vatandaşlar olarak yetişmeleri için rehberlik etmelilerdir. Çocukların gelişimleri ve çağın gereklerine uyumları için çocukların İnternete erişimlerini yasaklamak etkili bir yöntem değildir. Önemli olan onların bir çok </a:t>
            </a:r>
            <a:r>
              <a:rPr lang="tr-TR" dirty="0" smtClean="0">
                <a:solidFill>
                  <a:schemeClr val="tx1"/>
                </a:solidFill>
              </a:rPr>
              <a:t>avantajı </a:t>
            </a:r>
            <a:r>
              <a:rPr lang="tr-TR" dirty="0">
                <a:solidFill>
                  <a:schemeClr val="tx1"/>
                </a:solidFill>
              </a:rPr>
              <a:t>bulunan teknolojiyi ve İnterneti etkili, verimli, uygun ve sorumlu bir şekilde nasıl kullanabilecekleri konusunda yol gösterici olmaktır. Çocuklarınızın çevrim içi aktivitelerini takip etmeli, uygun seçimler yapmaları ve yaptıkları seçimlerin sonuçlarının farkına varmalarını sağlamalı, hem kontrol hem de nasihat eden olmalısınız.</a:t>
            </a:r>
          </a:p>
        </p:txBody>
      </p:sp>
      <p:sp>
        <p:nvSpPr>
          <p:cNvPr id="5" name="Slayt Numarası Yer Tutucusu 4"/>
          <p:cNvSpPr>
            <a:spLocks noGrp="1"/>
          </p:cNvSpPr>
          <p:nvPr>
            <p:ph type="sldNum" sz="quarter" idx="12"/>
          </p:nvPr>
        </p:nvSpPr>
        <p:spPr/>
        <p:txBody>
          <a:bodyPr/>
          <a:lstStyle/>
          <a:p>
            <a:fld id="{8DB41D29-6EB5-46FF-B401-601C914D92D8}" type="slidenum">
              <a:rPr lang="tr-TR" smtClean="0"/>
              <a:t>3</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502936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sz="3000" b="1" dirty="0" smtClean="0"/>
              <a:t>ÇOCUĞUNUZA NASIL REHBERLİK EDEBİLİRSİNİZ?</a:t>
            </a:r>
            <a:endParaRPr lang="tr-TR" sz="3000" b="1" dirty="0"/>
          </a:p>
        </p:txBody>
      </p:sp>
      <p:sp>
        <p:nvSpPr>
          <p:cNvPr id="3" name="İçerik Yer Tutucusu 2"/>
          <p:cNvSpPr>
            <a:spLocks noGrp="1"/>
          </p:cNvSpPr>
          <p:nvPr>
            <p:ph idx="1"/>
          </p:nvPr>
        </p:nvSpPr>
        <p:spPr>
          <a:xfrm>
            <a:off x="2589213" y="1343891"/>
            <a:ext cx="5030788" cy="4567331"/>
          </a:xfrm>
        </p:spPr>
        <p:txBody>
          <a:bodyPr>
            <a:normAutofit fontScale="92500" lnSpcReduction="20000"/>
          </a:bodyPr>
          <a:lstStyle/>
          <a:p>
            <a:pPr marL="0" indent="0" algn="just">
              <a:buNone/>
            </a:pPr>
            <a:r>
              <a:rPr lang="tr-TR" b="1" dirty="0" smtClean="0">
                <a:solidFill>
                  <a:srgbClr val="FF0000"/>
                </a:solidFill>
              </a:rPr>
              <a:t>1. BİLGİ SAHİBİ OLUN</a:t>
            </a:r>
          </a:p>
          <a:p>
            <a:pPr marL="0" indent="0" algn="just">
              <a:lnSpc>
                <a:spcPct val="150000"/>
              </a:lnSpc>
              <a:buNone/>
            </a:pPr>
            <a:r>
              <a:rPr lang="tr-TR" dirty="0" smtClean="0">
                <a:solidFill>
                  <a:schemeClr val="tx1"/>
                </a:solidFill>
              </a:rPr>
              <a:t>Teknoloji </a:t>
            </a:r>
            <a:r>
              <a:rPr lang="tr-TR" dirty="0">
                <a:solidFill>
                  <a:schemeClr val="tx1"/>
                </a:solidFill>
              </a:rPr>
              <a:t>kullanımında </a:t>
            </a:r>
            <a:r>
              <a:rPr lang="tr-TR" dirty="0" smtClean="0">
                <a:solidFill>
                  <a:schemeClr val="tx1"/>
                </a:solidFill>
              </a:rPr>
              <a:t>uzman olmak </a:t>
            </a:r>
            <a:r>
              <a:rPr lang="tr-TR" dirty="0">
                <a:solidFill>
                  <a:schemeClr val="tx1"/>
                </a:solidFill>
              </a:rPr>
              <a:t>zorunda değilsiniz, </a:t>
            </a:r>
            <a:r>
              <a:rPr lang="tr-TR" dirty="0" smtClean="0">
                <a:solidFill>
                  <a:schemeClr val="tx1"/>
                </a:solidFill>
              </a:rPr>
              <a:t>ancak çocuklarınızın kullandıkları teknolojiler </a:t>
            </a:r>
            <a:r>
              <a:rPr lang="tr-TR" dirty="0">
                <a:solidFill>
                  <a:schemeClr val="tx1"/>
                </a:solidFill>
              </a:rPr>
              <a:t>ve </a:t>
            </a:r>
            <a:r>
              <a:rPr lang="tr-TR" dirty="0" smtClean="0">
                <a:solidFill>
                  <a:schemeClr val="tx1"/>
                </a:solidFill>
              </a:rPr>
              <a:t>deneyimleri hakkında </a:t>
            </a:r>
            <a:r>
              <a:rPr lang="tr-TR" dirty="0">
                <a:solidFill>
                  <a:schemeClr val="tx1"/>
                </a:solidFill>
              </a:rPr>
              <a:t>bilgi sahibi </a:t>
            </a:r>
            <a:r>
              <a:rPr lang="tr-TR" dirty="0" smtClean="0">
                <a:solidFill>
                  <a:schemeClr val="tx1"/>
                </a:solidFill>
              </a:rPr>
              <a:t>olmalı ve </a:t>
            </a:r>
            <a:r>
              <a:rPr lang="tr-TR" dirty="0">
                <a:solidFill>
                  <a:schemeClr val="tx1"/>
                </a:solidFill>
              </a:rPr>
              <a:t>bunlara aşina </a:t>
            </a:r>
            <a:r>
              <a:rPr lang="tr-TR" dirty="0" smtClean="0">
                <a:solidFill>
                  <a:schemeClr val="tx1"/>
                </a:solidFill>
              </a:rPr>
              <a:t>olmalısınız. Kendinizi </a:t>
            </a:r>
            <a:r>
              <a:rPr lang="tr-TR" dirty="0">
                <a:solidFill>
                  <a:schemeClr val="tx1"/>
                </a:solidFill>
              </a:rPr>
              <a:t>İnternet </a:t>
            </a:r>
            <a:r>
              <a:rPr lang="tr-TR" dirty="0" smtClean="0">
                <a:solidFill>
                  <a:schemeClr val="tx1"/>
                </a:solidFill>
              </a:rPr>
              <a:t>hakkında eğitin</a:t>
            </a:r>
            <a:r>
              <a:rPr lang="tr-TR" dirty="0">
                <a:solidFill>
                  <a:schemeClr val="tx1"/>
                </a:solidFill>
              </a:rPr>
              <a:t>. Teknoloji </a:t>
            </a:r>
            <a:r>
              <a:rPr lang="tr-TR" dirty="0" smtClean="0">
                <a:solidFill>
                  <a:schemeClr val="tx1"/>
                </a:solidFill>
              </a:rPr>
              <a:t>kullanımının olumlu </a:t>
            </a:r>
            <a:r>
              <a:rPr lang="tr-TR" dirty="0">
                <a:solidFill>
                  <a:schemeClr val="tx1"/>
                </a:solidFill>
              </a:rPr>
              <a:t>ve olumsuz </a:t>
            </a:r>
            <a:r>
              <a:rPr lang="tr-TR" dirty="0" smtClean="0">
                <a:solidFill>
                  <a:schemeClr val="tx1"/>
                </a:solidFill>
              </a:rPr>
              <a:t>yanları hakkında </a:t>
            </a:r>
            <a:r>
              <a:rPr lang="tr-TR" dirty="0">
                <a:solidFill>
                  <a:schemeClr val="tx1"/>
                </a:solidFill>
              </a:rPr>
              <a:t>bilgi sahibi olmalı </a:t>
            </a:r>
            <a:r>
              <a:rPr lang="tr-TR" dirty="0" smtClean="0">
                <a:solidFill>
                  <a:schemeClr val="tx1"/>
                </a:solidFill>
              </a:rPr>
              <a:t>ve bu </a:t>
            </a:r>
            <a:r>
              <a:rPr lang="tr-TR" dirty="0">
                <a:solidFill>
                  <a:schemeClr val="tx1"/>
                </a:solidFill>
              </a:rPr>
              <a:t>konularda </a:t>
            </a:r>
            <a:r>
              <a:rPr lang="tr-TR" dirty="0" smtClean="0">
                <a:solidFill>
                  <a:schemeClr val="tx1"/>
                </a:solidFill>
              </a:rPr>
              <a:t>çocuklarınızda farkındalık oluşturmalısınız. İnternetin </a:t>
            </a:r>
            <a:r>
              <a:rPr lang="tr-TR" dirty="0">
                <a:solidFill>
                  <a:schemeClr val="tx1"/>
                </a:solidFill>
              </a:rPr>
              <a:t>ve </a:t>
            </a:r>
            <a:r>
              <a:rPr lang="tr-TR" dirty="0" smtClean="0">
                <a:solidFill>
                  <a:schemeClr val="tx1"/>
                </a:solidFill>
              </a:rPr>
              <a:t>teknolojinin öğrenme </a:t>
            </a:r>
            <a:r>
              <a:rPr lang="tr-TR" dirty="0">
                <a:solidFill>
                  <a:schemeClr val="tx1"/>
                </a:solidFill>
              </a:rPr>
              <a:t>için ne </a:t>
            </a:r>
            <a:r>
              <a:rPr lang="tr-TR" dirty="0" smtClean="0">
                <a:solidFill>
                  <a:schemeClr val="tx1"/>
                </a:solidFill>
              </a:rPr>
              <a:t>kadar kullanışlı </a:t>
            </a:r>
            <a:r>
              <a:rPr lang="tr-TR" dirty="0">
                <a:solidFill>
                  <a:schemeClr val="tx1"/>
                </a:solidFill>
              </a:rPr>
              <a:t>ve ilgi çekici </a:t>
            </a:r>
            <a:r>
              <a:rPr lang="tr-TR" dirty="0" smtClean="0">
                <a:solidFill>
                  <a:schemeClr val="tx1"/>
                </a:solidFill>
              </a:rPr>
              <a:t>olduğunu vurgularken </a:t>
            </a:r>
            <a:r>
              <a:rPr lang="tr-TR" dirty="0">
                <a:solidFill>
                  <a:schemeClr val="tx1"/>
                </a:solidFill>
              </a:rPr>
              <a:t>siber </a:t>
            </a:r>
            <a:r>
              <a:rPr lang="tr-TR" dirty="0" smtClean="0">
                <a:solidFill>
                  <a:schemeClr val="tx1"/>
                </a:solidFill>
              </a:rPr>
              <a:t>zorbalık gibi </a:t>
            </a:r>
            <a:r>
              <a:rPr lang="tr-TR" dirty="0">
                <a:solidFill>
                  <a:schemeClr val="tx1"/>
                </a:solidFill>
              </a:rPr>
              <a:t>trajik sonuçlarına </a:t>
            </a:r>
            <a:r>
              <a:rPr lang="tr-TR" dirty="0" smtClean="0">
                <a:solidFill>
                  <a:schemeClr val="tx1"/>
                </a:solidFill>
              </a:rPr>
              <a:t>da değinmelisiniz</a:t>
            </a:r>
            <a:r>
              <a:rPr lang="tr-TR" dirty="0">
                <a:solidFill>
                  <a:schemeClr val="tx1"/>
                </a:solidFill>
              </a:rPr>
              <a:t>.</a:t>
            </a:r>
          </a:p>
        </p:txBody>
      </p:sp>
      <p:sp>
        <p:nvSpPr>
          <p:cNvPr id="5" name="Slayt Numarası Yer Tutucusu 4"/>
          <p:cNvSpPr>
            <a:spLocks noGrp="1"/>
          </p:cNvSpPr>
          <p:nvPr>
            <p:ph type="sldNum" sz="quarter" idx="12"/>
          </p:nvPr>
        </p:nvSpPr>
        <p:spPr/>
        <p:txBody>
          <a:bodyPr/>
          <a:lstStyle/>
          <a:p>
            <a:fld id="{8DB41D29-6EB5-46FF-B401-601C914D92D8}" type="slidenum">
              <a:rPr lang="tr-TR" smtClean="0"/>
              <a:t>4</a:t>
            </a:fld>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49" y="1731821"/>
            <a:ext cx="3677163" cy="3238952"/>
          </a:xfrm>
          <a:prstGeom prst="rect">
            <a:avLst/>
          </a:prstGeom>
        </p:spPr>
      </p:pic>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90182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lstStyle/>
          <a:p>
            <a:pPr marL="0" indent="0" algn="just">
              <a:lnSpc>
                <a:spcPct val="150000"/>
              </a:lnSpc>
              <a:buNone/>
            </a:pPr>
            <a:r>
              <a:rPr lang="tr-TR" dirty="0" smtClean="0"/>
              <a:t>“Bizim </a:t>
            </a:r>
            <a:r>
              <a:rPr lang="tr-TR" dirty="0"/>
              <a:t>zamanımızda böyle şeyler yoktu.”, “Bizden geçmiş artık.”, “Bizler böyle şeylerden onlar kadar iyi anlamıyoruz.” gibi söylemlerle çocuklarınızı kendinizle kıyaslamayın. Çocuklarınızın kullandıkları teknolojiler, İnternetin güvenli bir şekilde kullanılması için neler yapabileceğiniz konusunda araştırma yapın ve okuyun. Çocuklarınıza kullandıkları teknolojiler hakkında sorular sorun, onların çağı yakalamak ve kitle iletişim araçları konusunda sizin öğretmenleriniz olmasına müsaade edin.</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5</a:t>
            </a:fld>
            <a:endParaRPr lang="tr-TR"/>
          </a:p>
        </p:txBody>
      </p:sp>
      <p:sp>
        <p:nvSpPr>
          <p:cNvPr id="6"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3103989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9781"/>
          </a:xfrm>
        </p:spPr>
        <p:txBody>
          <a:bodyPr>
            <a:normAutofit/>
          </a:bodyPr>
          <a:lstStyle/>
          <a:p>
            <a:r>
              <a:rPr lang="tr-TR" sz="3000" b="1" dirty="0" smtClean="0"/>
              <a:t>ÇOCUĞUNUZA NASIL REHBERLİK EDEBİLİRSİNİZ?</a:t>
            </a:r>
            <a:endParaRPr lang="tr-TR" sz="3000" b="1" dirty="0"/>
          </a:p>
        </p:txBody>
      </p:sp>
      <p:sp>
        <p:nvSpPr>
          <p:cNvPr id="3" name="İçerik Yer Tutucusu 2"/>
          <p:cNvSpPr>
            <a:spLocks noGrp="1"/>
          </p:cNvSpPr>
          <p:nvPr>
            <p:ph idx="1"/>
          </p:nvPr>
        </p:nvSpPr>
        <p:spPr>
          <a:xfrm>
            <a:off x="2589212" y="1343891"/>
            <a:ext cx="8915399" cy="4567331"/>
          </a:xfrm>
        </p:spPr>
        <p:txBody>
          <a:bodyPr>
            <a:normAutofit fontScale="70000" lnSpcReduction="20000"/>
          </a:bodyPr>
          <a:lstStyle/>
          <a:p>
            <a:pPr marL="0" indent="0" algn="just">
              <a:buNone/>
            </a:pPr>
            <a:r>
              <a:rPr lang="tr-TR" sz="2600" b="1" dirty="0">
                <a:solidFill>
                  <a:srgbClr val="FF0000"/>
                </a:solidFill>
              </a:rPr>
              <a:t>2. </a:t>
            </a:r>
            <a:r>
              <a:rPr lang="tr-TR" sz="2600" b="1" dirty="0" smtClean="0">
                <a:solidFill>
                  <a:srgbClr val="FF0000"/>
                </a:solidFill>
              </a:rPr>
              <a:t>İLGİLİ OLUN</a:t>
            </a:r>
          </a:p>
          <a:p>
            <a:pPr algn="just">
              <a:lnSpc>
                <a:spcPct val="160000"/>
              </a:lnSpc>
              <a:buFontTx/>
              <a:buChar char="-"/>
            </a:pPr>
            <a:r>
              <a:rPr lang="tr-TR" dirty="0" smtClean="0"/>
              <a:t>Çocuğunuzun </a:t>
            </a:r>
            <a:r>
              <a:rPr lang="tr-TR" dirty="0"/>
              <a:t>çevrim içi faaliyetleri hakkında bilgi sahibi </a:t>
            </a:r>
            <a:r>
              <a:rPr lang="tr-TR" dirty="0" smtClean="0"/>
              <a:t>olun.</a:t>
            </a:r>
          </a:p>
          <a:p>
            <a:pPr algn="just">
              <a:lnSpc>
                <a:spcPct val="160000"/>
              </a:lnSpc>
              <a:buFontTx/>
              <a:buChar char="-"/>
            </a:pPr>
            <a:r>
              <a:rPr lang="tr-TR" dirty="0" smtClean="0"/>
              <a:t>Çevrim </a:t>
            </a:r>
            <a:r>
              <a:rPr lang="tr-TR" dirty="0"/>
              <a:t>içi faaliyetlerini kontrol edin, ne yaptığı ve neden yaptığı konusunda onlarla konuşun. Çocuğunuzun çevrim içi faaliyetleri hakkında bilgi sahibi olmanız gözetim yapmanızı, bu faaliyetler hakkında onunla konuşmanız ise bir takım sorunları çabuk şekilde tespit etmenize ve çözmenize imkân </a:t>
            </a:r>
            <a:r>
              <a:rPr lang="tr-TR" dirty="0" smtClean="0"/>
              <a:t>sağlar.</a:t>
            </a:r>
          </a:p>
          <a:p>
            <a:pPr algn="just">
              <a:lnSpc>
                <a:spcPct val="160000"/>
              </a:lnSpc>
              <a:buFontTx/>
              <a:buChar char="-"/>
            </a:pPr>
            <a:r>
              <a:rPr lang="tr-TR" dirty="0" smtClean="0"/>
              <a:t>Çocuğunuzun </a:t>
            </a:r>
            <a:r>
              <a:rPr lang="tr-TR" dirty="0"/>
              <a:t>ziyaret ettiği siteler ve oynadığı oyunlara aşina olun. </a:t>
            </a:r>
            <a:endParaRPr lang="tr-TR" dirty="0" smtClean="0"/>
          </a:p>
          <a:p>
            <a:pPr algn="just">
              <a:lnSpc>
                <a:spcPct val="160000"/>
              </a:lnSpc>
              <a:buFontTx/>
              <a:buChar char="-"/>
            </a:pPr>
            <a:r>
              <a:rPr lang="tr-TR" dirty="0"/>
              <a:t>Bu siteler ve oyunlar hakkında bilgi edinin. Mümkünse bu oyunları siz de oynayın, içerikleri hakkında bilgi edinin. Çocuğunuzla hangi oyunları oynadığı ve bunları çevrim içi olarak kimlerle oynadığı hakkında konuşun. Oynarken yanında oturun. Oyunda şiddet ya da zararlı içerikler olmadığından, kullanılan dil ve görüntülerin çocuğunuzun yaşına uygun olduğundan emin </a:t>
            </a:r>
            <a:r>
              <a:rPr lang="tr-TR" dirty="0" smtClean="0"/>
              <a:t>olun.</a:t>
            </a:r>
          </a:p>
          <a:p>
            <a:pPr algn="just">
              <a:lnSpc>
                <a:spcPct val="160000"/>
              </a:lnSpc>
              <a:buFontTx/>
              <a:buChar char="-"/>
            </a:pPr>
            <a:r>
              <a:rPr lang="tr-TR" dirty="0" smtClean="0"/>
              <a:t>Çevrim </a:t>
            </a:r>
            <a:r>
              <a:rPr lang="tr-TR" dirty="0"/>
              <a:t>içi arkadaşlarını </a:t>
            </a:r>
            <a:r>
              <a:rPr lang="tr-TR" dirty="0" smtClean="0"/>
              <a:t>tanıyın.</a:t>
            </a:r>
          </a:p>
          <a:p>
            <a:pPr algn="just">
              <a:lnSpc>
                <a:spcPct val="160000"/>
              </a:lnSpc>
              <a:buFontTx/>
              <a:buChar char="-"/>
            </a:pPr>
            <a:r>
              <a:rPr lang="tr-TR" dirty="0" smtClean="0"/>
              <a:t>Çocuğunuzla </a:t>
            </a:r>
            <a:r>
              <a:rPr lang="tr-TR" dirty="0"/>
              <a:t>birlikte zaman zaman çevrim içi vakit geçirin. </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6</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033621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399" cy="4567331"/>
          </a:xfrm>
        </p:spPr>
        <p:txBody>
          <a:bodyPr>
            <a:normAutofit/>
          </a:bodyPr>
          <a:lstStyle/>
          <a:p>
            <a:pPr marL="0" indent="0" algn="just">
              <a:buNone/>
            </a:pPr>
            <a:r>
              <a:rPr lang="fi-FI" b="1" dirty="0">
                <a:solidFill>
                  <a:srgbClr val="FF0000"/>
                </a:solidFill>
              </a:rPr>
              <a:t>3. ORTAK </a:t>
            </a:r>
            <a:r>
              <a:rPr lang="fi-FI" b="1" dirty="0" smtClean="0">
                <a:solidFill>
                  <a:srgbClr val="FF0000"/>
                </a:solidFill>
              </a:rPr>
              <a:t>KULLANIM</a:t>
            </a:r>
            <a:r>
              <a:rPr lang="tr-TR" b="1" dirty="0" smtClean="0">
                <a:solidFill>
                  <a:srgbClr val="FF0000"/>
                </a:solidFill>
              </a:rPr>
              <a:t> </a:t>
            </a:r>
            <a:r>
              <a:rPr lang="fi-FI" b="1" dirty="0" smtClean="0">
                <a:solidFill>
                  <a:srgbClr val="FF0000"/>
                </a:solidFill>
              </a:rPr>
              <a:t>ALANLARI</a:t>
            </a:r>
            <a:r>
              <a:rPr lang="tr-TR" b="1" dirty="0" smtClean="0">
                <a:solidFill>
                  <a:srgbClr val="FF0000"/>
                </a:solidFill>
              </a:rPr>
              <a:t> </a:t>
            </a:r>
            <a:r>
              <a:rPr lang="fi-FI" b="1" dirty="0" smtClean="0">
                <a:solidFill>
                  <a:srgbClr val="FF0000"/>
                </a:solidFill>
              </a:rPr>
              <a:t>OLUŞTURUN.</a:t>
            </a:r>
            <a:endParaRPr lang="tr-TR" b="1" dirty="0" smtClean="0">
              <a:solidFill>
                <a:srgbClr val="FF0000"/>
              </a:solidFill>
            </a:endParaRPr>
          </a:p>
          <a:p>
            <a:pPr algn="just">
              <a:lnSpc>
                <a:spcPct val="150000"/>
              </a:lnSpc>
              <a:buFontTx/>
              <a:buChar char="-"/>
            </a:pPr>
            <a:r>
              <a:rPr lang="tr-TR" dirty="0" smtClean="0"/>
              <a:t>Çocuğunuzun </a:t>
            </a:r>
            <a:r>
              <a:rPr lang="tr-TR" dirty="0"/>
              <a:t>İnternet erişiminde kullandığı araçları (bilgisayar, cep telefonu, tablet, dizüstü bilgisayar vb.) yatak odalarının dışında ortak kullanım alanında bulundurun. Tüm araçları görebileceğiniz bir yerde tutmanız özellikle küçük çocukların güvenliği için </a:t>
            </a:r>
            <a:r>
              <a:rPr lang="tr-TR" dirty="0" smtClean="0"/>
              <a:t>önemlidir.</a:t>
            </a:r>
          </a:p>
          <a:p>
            <a:pPr algn="just">
              <a:lnSpc>
                <a:spcPct val="150000"/>
              </a:lnSpc>
              <a:buFontTx/>
              <a:buChar char="-"/>
            </a:pPr>
            <a:r>
              <a:rPr lang="tr-TR" dirty="0" smtClean="0"/>
              <a:t>İnternette </a:t>
            </a:r>
            <a:r>
              <a:rPr lang="tr-TR" dirty="0"/>
              <a:t>gezinmeyi öğrenin. Çocuğunuzun ziyaret ettiği siteleri sizde ziyaret edin.</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7</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558449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399" cy="4567331"/>
          </a:xfrm>
        </p:spPr>
        <p:txBody>
          <a:bodyPr>
            <a:normAutofit fontScale="77500" lnSpcReduction="20000"/>
          </a:bodyPr>
          <a:lstStyle/>
          <a:p>
            <a:pPr marL="0" indent="0" algn="just">
              <a:buNone/>
            </a:pPr>
            <a:r>
              <a:rPr lang="fi-FI" sz="2300" b="1" dirty="0">
                <a:solidFill>
                  <a:srgbClr val="FF0000"/>
                </a:solidFill>
              </a:rPr>
              <a:t>4. </a:t>
            </a:r>
            <a:r>
              <a:rPr lang="fi-FI" sz="2300" b="1" dirty="0" smtClean="0">
                <a:solidFill>
                  <a:srgbClr val="FF0000"/>
                </a:solidFill>
              </a:rPr>
              <a:t>GÜVENLİK</a:t>
            </a:r>
            <a:r>
              <a:rPr lang="tr-TR" sz="2300" b="1" dirty="0" smtClean="0">
                <a:solidFill>
                  <a:srgbClr val="FF0000"/>
                </a:solidFill>
              </a:rPr>
              <a:t> </a:t>
            </a:r>
            <a:r>
              <a:rPr lang="fi-FI" sz="2300" b="1" dirty="0" smtClean="0">
                <a:solidFill>
                  <a:srgbClr val="FF0000"/>
                </a:solidFill>
              </a:rPr>
              <a:t>TEDBİRLERİ </a:t>
            </a:r>
            <a:r>
              <a:rPr lang="fi-FI" sz="2300" b="1" dirty="0">
                <a:solidFill>
                  <a:srgbClr val="FF0000"/>
                </a:solidFill>
              </a:rPr>
              <a:t>ALIN</a:t>
            </a:r>
            <a:r>
              <a:rPr lang="fi-FI" sz="2300" b="1" dirty="0" smtClean="0">
                <a:solidFill>
                  <a:srgbClr val="FF0000"/>
                </a:solidFill>
              </a:rPr>
              <a:t>.</a:t>
            </a:r>
            <a:endParaRPr lang="tr-TR" sz="2300" b="1" dirty="0" smtClean="0">
              <a:solidFill>
                <a:srgbClr val="FF0000"/>
              </a:solidFill>
            </a:endParaRPr>
          </a:p>
          <a:p>
            <a:pPr algn="just">
              <a:lnSpc>
                <a:spcPct val="160000"/>
              </a:lnSpc>
              <a:buFontTx/>
              <a:buChar char="-"/>
            </a:pPr>
            <a:r>
              <a:rPr lang="tr-TR" dirty="0" smtClean="0"/>
              <a:t>İnternet </a:t>
            </a:r>
            <a:r>
              <a:rPr lang="tr-TR" dirty="0"/>
              <a:t>filtrelerini ve gerekiyorsa aile kontrol uygulamalarını indirin. Bunları neden kullandığınızı </a:t>
            </a:r>
            <a:r>
              <a:rPr lang="tr-TR" dirty="0" smtClean="0"/>
              <a:t>açıklayın.</a:t>
            </a:r>
          </a:p>
          <a:p>
            <a:pPr algn="just">
              <a:lnSpc>
                <a:spcPct val="160000"/>
              </a:lnSpc>
              <a:buFontTx/>
              <a:buChar char="-"/>
            </a:pPr>
            <a:r>
              <a:rPr lang="tr-TR" dirty="0" smtClean="0"/>
              <a:t>Telefonunuza </a:t>
            </a:r>
            <a:r>
              <a:rPr lang="tr-TR" dirty="0"/>
              <a:t>şifre/parola </a:t>
            </a:r>
            <a:r>
              <a:rPr lang="tr-TR" dirty="0" smtClean="0"/>
              <a:t>koyun.</a:t>
            </a:r>
          </a:p>
          <a:p>
            <a:pPr algn="just">
              <a:lnSpc>
                <a:spcPct val="160000"/>
              </a:lnSpc>
              <a:buFontTx/>
              <a:buChar char="-"/>
            </a:pPr>
            <a:r>
              <a:rPr lang="tr-TR" dirty="0" smtClean="0"/>
              <a:t>İnterneti </a:t>
            </a:r>
            <a:r>
              <a:rPr lang="tr-TR" dirty="0"/>
              <a:t>ne zaman, nerede ve nasıl kullanacağına ilişkin birlikte kurallar koyun. Çevrim içi geçireceği süreyi çocuğunuzla birlikte belirleyin ve bu konuda </a:t>
            </a:r>
            <a:r>
              <a:rPr lang="tr-TR" dirty="0" smtClean="0"/>
              <a:t>esnemeyin.</a:t>
            </a:r>
          </a:p>
          <a:p>
            <a:pPr algn="just">
              <a:lnSpc>
                <a:spcPct val="160000"/>
              </a:lnSpc>
              <a:buFontTx/>
              <a:buChar char="-"/>
            </a:pPr>
            <a:r>
              <a:rPr lang="tr-TR" dirty="0" smtClean="0"/>
              <a:t>Çocuğunuzun </a:t>
            </a:r>
            <a:r>
              <a:rPr lang="tr-TR" dirty="0"/>
              <a:t>çevrim içi ve dışı olduğu zamanlar ve aktiviteleri için sağlıklı bir denge </a:t>
            </a:r>
            <a:r>
              <a:rPr lang="tr-TR" dirty="0" smtClean="0"/>
              <a:t>oluşturun.</a:t>
            </a:r>
          </a:p>
          <a:p>
            <a:pPr algn="just">
              <a:lnSpc>
                <a:spcPct val="160000"/>
              </a:lnSpc>
              <a:buFontTx/>
              <a:buChar char="-"/>
            </a:pPr>
            <a:r>
              <a:rPr lang="tr-TR" dirty="0" smtClean="0"/>
              <a:t>Çevrim </a:t>
            </a:r>
            <a:r>
              <a:rPr lang="tr-TR" dirty="0"/>
              <a:t>dışı sosyal ve sportif faaliyetlerin önemi hakkında çocuğunuzu bilgilendirin. Çevrim içi ve çevrim dışı harcanacak zamanın planlamasını çocuğunuzla birlikte yapın. Çevrim içi ve çevrim dışı neler yapılacağı konusunda bir aile planı </a:t>
            </a:r>
            <a:r>
              <a:rPr lang="tr-TR" dirty="0" smtClean="0"/>
              <a:t>oluşturun.</a:t>
            </a:r>
          </a:p>
          <a:p>
            <a:pPr algn="just">
              <a:lnSpc>
                <a:spcPct val="160000"/>
              </a:lnSpc>
              <a:buFontTx/>
              <a:buChar char="-"/>
            </a:pPr>
            <a:r>
              <a:rPr lang="tr-TR" dirty="0" smtClean="0"/>
              <a:t>Çocuğunuzun </a:t>
            </a:r>
            <a:r>
              <a:rPr lang="tr-TR" dirty="0"/>
              <a:t>kullandığı şifre/parolaları sizinle paylaşmasını sağlayın. Bunun neden gerekli olduğunu ona açıklayın.</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8</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205080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43891"/>
            <a:ext cx="8915400" cy="4567331"/>
          </a:xfrm>
        </p:spPr>
        <p:txBody>
          <a:bodyPr>
            <a:normAutofit lnSpcReduction="10000"/>
          </a:bodyPr>
          <a:lstStyle/>
          <a:p>
            <a:pPr marL="0" indent="0" algn="just">
              <a:buNone/>
            </a:pPr>
            <a:r>
              <a:rPr lang="fi-FI" b="1" dirty="0">
                <a:solidFill>
                  <a:srgbClr val="FF0000"/>
                </a:solidFill>
              </a:rPr>
              <a:t>5. BILİNÇLİ </a:t>
            </a:r>
            <a:r>
              <a:rPr lang="fi-FI" b="1" dirty="0" smtClean="0">
                <a:solidFill>
                  <a:srgbClr val="FF0000"/>
                </a:solidFill>
              </a:rPr>
              <a:t>HAREKET</a:t>
            </a:r>
            <a:r>
              <a:rPr lang="tr-TR" b="1" dirty="0" smtClean="0">
                <a:solidFill>
                  <a:srgbClr val="FF0000"/>
                </a:solidFill>
              </a:rPr>
              <a:t> </a:t>
            </a:r>
            <a:r>
              <a:rPr lang="fi-FI" b="1" dirty="0" smtClean="0">
                <a:solidFill>
                  <a:srgbClr val="FF0000"/>
                </a:solidFill>
              </a:rPr>
              <a:t>EDİN.</a:t>
            </a:r>
            <a:endParaRPr lang="tr-TR" b="1" dirty="0" smtClean="0">
              <a:solidFill>
                <a:srgbClr val="FF0000"/>
              </a:solidFill>
            </a:endParaRPr>
          </a:p>
          <a:p>
            <a:pPr algn="just">
              <a:lnSpc>
                <a:spcPct val="150000"/>
              </a:lnSpc>
              <a:buFontTx/>
              <a:buChar char="-"/>
            </a:pPr>
            <a:r>
              <a:rPr lang="tr-TR" dirty="0" smtClean="0"/>
              <a:t>Dijital </a:t>
            </a:r>
            <a:r>
              <a:rPr lang="tr-TR" dirty="0"/>
              <a:t>teknolojiler ve onların etkileri hakkında konuşmalar yapmaya devam </a:t>
            </a:r>
            <a:r>
              <a:rPr lang="tr-TR" dirty="0" smtClean="0"/>
              <a:t>edin.</a:t>
            </a:r>
          </a:p>
          <a:p>
            <a:pPr algn="just">
              <a:lnSpc>
                <a:spcPct val="150000"/>
              </a:lnSpc>
              <a:buFontTx/>
              <a:buChar char="-"/>
            </a:pPr>
            <a:r>
              <a:rPr lang="tr-TR" dirty="0" smtClean="0"/>
              <a:t>Riskler </a:t>
            </a:r>
            <a:r>
              <a:rPr lang="tr-TR" dirty="0"/>
              <a:t>ve alınabilecek güvenlik önlemleri hakkında konuşun. Çocuğunuzun bilinçli olmasına yardım edin. Çünkü sürekli başında olamazsınız. Amacınız çocuğa farkındalık kazandırmak </a:t>
            </a:r>
            <a:r>
              <a:rPr lang="tr-TR" dirty="0" smtClean="0"/>
              <a:t>olmalı.</a:t>
            </a:r>
          </a:p>
          <a:p>
            <a:pPr algn="just">
              <a:lnSpc>
                <a:spcPct val="150000"/>
              </a:lnSpc>
              <a:buFontTx/>
              <a:buChar char="-"/>
            </a:pPr>
            <a:r>
              <a:rPr lang="tr-TR" dirty="0" smtClean="0"/>
              <a:t>Çocuğunuza </a:t>
            </a:r>
            <a:r>
              <a:rPr lang="tr-TR" dirty="0"/>
              <a:t>eleştirel düşünmeyi öğretin. </a:t>
            </a:r>
          </a:p>
          <a:p>
            <a:pPr algn="just">
              <a:lnSpc>
                <a:spcPct val="150000"/>
              </a:lnSpc>
              <a:buFontTx/>
              <a:buChar char="-"/>
            </a:pPr>
            <a:r>
              <a:rPr lang="tr-TR" dirty="0" smtClean="0"/>
              <a:t>Çocuğunuzun </a:t>
            </a:r>
            <a:r>
              <a:rPr lang="tr-TR" dirty="0"/>
              <a:t>güvenli ve güvenilir web sitelerini ve uygulamaları belirlemesinde yardımcı olun. İçerikleri tıklarken, indirirken, yüklerken ve postalarken dikkatli olmaları konusunda onları teşvik edin.</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8DB41D29-6EB5-46FF-B401-601C914D92D8}" type="slidenum">
              <a:rPr lang="tr-TR" smtClean="0"/>
              <a:t>9</a:t>
            </a:fld>
            <a:endParaRPr lang="tr-TR"/>
          </a:p>
        </p:txBody>
      </p:sp>
      <p:sp>
        <p:nvSpPr>
          <p:cNvPr id="7" name="Alt Başlık 2"/>
          <p:cNvSpPr txBox="1">
            <a:spLocks/>
          </p:cNvSpPr>
          <p:nvPr/>
        </p:nvSpPr>
        <p:spPr>
          <a:xfrm>
            <a:off x="2589213" y="6345382"/>
            <a:ext cx="8915399" cy="50038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tr-TR" dirty="0" smtClean="0"/>
              <a:t>https://karatayram.meb.k12.tr</a:t>
            </a:r>
            <a:endParaRPr lang="tr-TR" dirty="0"/>
          </a:p>
        </p:txBody>
      </p:sp>
    </p:spTree>
    <p:extLst>
      <p:ext uri="{BB962C8B-B14F-4D97-AF65-F5344CB8AC3E}">
        <p14:creationId xmlns:p14="http://schemas.microsoft.com/office/powerpoint/2010/main" val="1002928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217</TotalTime>
  <Words>1117</Words>
  <Application>Microsoft Office PowerPoint</Application>
  <PresentationFormat>Geniş ekran</PresentationFormat>
  <Paragraphs>106</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Century Gothic</vt:lpstr>
      <vt:lpstr>Wingdings 3</vt:lpstr>
      <vt:lpstr>Duman</vt:lpstr>
      <vt:lpstr> KARATAY REHBERLİK VE ARAŞTIRMA MERKEZİ </vt:lpstr>
      <vt:lpstr>GÜVENLİ İNTERNET KULLANIMI</vt:lpstr>
      <vt:lpstr>GİRİŞ</vt:lpstr>
      <vt:lpstr>ÇOCUĞUNUZA NASIL REHBERLİK EDEBİLİRSİNİZ?</vt:lpstr>
      <vt:lpstr>PowerPoint Sunusu</vt:lpstr>
      <vt:lpstr>ÇOCUĞUNUZA NASIL REHBERLİK EDEBİLİRSİNİZ?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30</cp:revision>
  <dcterms:created xsi:type="dcterms:W3CDTF">2022-01-21T07:08:21Z</dcterms:created>
  <dcterms:modified xsi:type="dcterms:W3CDTF">2022-01-21T10:45:25Z</dcterms:modified>
</cp:coreProperties>
</file>