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56" r:id="rId2"/>
    <p:sldId id="378" r:id="rId3"/>
    <p:sldId id="267" r:id="rId4"/>
    <p:sldId id="380" r:id="rId5"/>
    <p:sldId id="265" r:id="rId6"/>
    <p:sldId id="359" r:id="rId7"/>
    <p:sldId id="367" r:id="rId8"/>
    <p:sldId id="357" r:id="rId9"/>
    <p:sldId id="363" r:id="rId10"/>
    <p:sldId id="275" r:id="rId11"/>
    <p:sldId id="361" r:id="rId12"/>
    <p:sldId id="364" r:id="rId13"/>
    <p:sldId id="365" r:id="rId14"/>
    <p:sldId id="360" r:id="rId15"/>
    <p:sldId id="362" r:id="rId16"/>
    <p:sldId id="278" r:id="rId17"/>
    <p:sldId id="376" r:id="rId18"/>
    <p:sldId id="368" r:id="rId19"/>
    <p:sldId id="369" r:id="rId20"/>
    <p:sldId id="370" r:id="rId21"/>
    <p:sldId id="371" r:id="rId22"/>
    <p:sldId id="3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21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r-TR"/>
              <a:t>Yerleştirme Puanı Hesaplama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6D9B-4853-877C-3569AFBF1A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360-4329-968E-827B495865C6}"/>
              </c:ext>
            </c:extLst>
          </c:dPt>
          <c:cat>
            <c:strRef>
              <c:f>Sayfa1!$A$2:$A$3</c:f>
              <c:strCache>
                <c:ptCount val="2"/>
                <c:pt idx="0">
                  <c:v>TEMEL YETERLİLİK TESTİ</c:v>
                </c:pt>
                <c:pt idx="1">
                  <c:v>ALAN YETERLİLİK TESTİ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9B-4853-877C-3569AFBF1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31806-4C39-47E9-86CD-EB79EB428192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B0CF76-2E9B-4ABD-8869-01A7019BEA46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12D9DAB7-33BA-4ECF-AF6D-AEF3F83A29C3}" type="parTrans" cxnId="{259337CF-0B3D-4653-BF20-9BBF13397099}">
      <dgm:prSet/>
      <dgm:spPr/>
      <dgm:t>
        <a:bodyPr/>
        <a:lstStyle/>
        <a:p>
          <a:endParaRPr lang="en-US"/>
        </a:p>
      </dgm:t>
    </dgm:pt>
    <dgm:pt modelId="{BF361921-843B-43C3-8BFD-06F47DC934C8}" type="sibTrans" cxnId="{259337CF-0B3D-4653-BF20-9BBF13397099}">
      <dgm:prSet/>
      <dgm:spPr/>
      <dgm:t>
        <a:bodyPr/>
        <a:lstStyle/>
        <a:p>
          <a:endParaRPr lang="en-US"/>
        </a:p>
      </dgm:t>
    </dgm:pt>
    <dgm:pt modelId="{174D340A-1DBC-4736-BABC-8C6CC8D6F87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4C81AD53-E29A-4AED-80FA-DD4A3DDAB7E0}" type="parTrans" cxnId="{7538B1CC-5847-43B8-9A08-FA49C0CA2780}">
      <dgm:prSet/>
      <dgm:spPr/>
      <dgm:t>
        <a:bodyPr/>
        <a:lstStyle/>
        <a:p>
          <a:endParaRPr lang="en-US"/>
        </a:p>
      </dgm:t>
    </dgm:pt>
    <dgm:pt modelId="{A4CFFA0E-3AC9-4CCB-9410-52A2AF965A84}" type="sibTrans" cxnId="{7538B1CC-5847-43B8-9A08-FA49C0CA2780}">
      <dgm:prSet/>
      <dgm:spPr/>
      <dgm:t>
        <a:bodyPr/>
        <a:lstStyle/>
        <a:p>
          <a:endParaRPr lang="en-US"/>
        </a:p>
      </dgm:t>
    </dgm:pt>
    <dgm:pt modelId="{E3D04C11-D947-413A-81DE-00EA3CDDBDC2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DC136269-3770-4A26-AF2F-2407BB0BC66F}" type="parTrans" cxnId="{6706A0DF-4548-41C6-98A4-E2ACD724745C}">
      <dgm:prSet/>
      <dgm:spPr/>
      <dgm:t>
        <a:bodyPr/>
        <a:lstStyle/>
        <a:p>
          <a:endParaRPr lang="en-US"/>
        </a:p>
      </dgm:t>
    </dgm:pt>
    <dgm:pt modelId="{8B01525C-1C25-422A-9CDA-D5E5125CD10F}" type="sibTrans" cxnId="{6706A0DF-4548-41C6-98A4-E2ACD724745C}">
      <dgm:prSet/>
      <dgm:spPr/>
      <dgm:t>
        <a:bodyPr/>
        <a:lstStyle/>
        <a:p>
          <a:endParaRPr lang="en-US"/>
        </a:p>
      </dgm:t>
    </dgm:pt>
    <dgm:pt modelId="{7641BBE5-612A-40BB-A13C-4DAE4A9171DC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 </a:t>
          </a:r>
        </a:p>
      </dgm:t>
    </dgm:pt>
    <dgm:pt modelId="{270BDABB-B31F-4AB0-BA3F-763E8F292D86}" type="parTrans" cxnId="{9EC50658-4684-4563-BE4B-FEE40872A7F7}">
      <dgm:prSet/>
      <dgm:spPr/>
      <dgm:t>
        <a:bodyPr/>
        <a:lstStyle/>
        <a:p>
          <a:endParaRPr lang="en-US"/>
        </a:p>
      </dgm:t>
    </dgm:pt>
    <dgm:pt modelId="{8147E180-0DA6-4525-AB32-BBDF083011A7}" type="sibTrans" cxnId="{9EC50658-4684-4563-BE4B-FEE40872A7F7}">
      <dgm:prSet/>
      <dgm:spPr/>
      <dgm:t>
        <a:bodyPr/>
        <a:lstStyle/>
        <a:p>
          <a:endParaRPr lang="en-US"/>
        </a:p>
      </dgm:t>
    </dgm:pt>
    <dgm:pt modelId="{BD597720-48F2-4493-9787-D93083094F60}" type="pres">
      <dgm:prSet presAssocID="{FCE31806-4C39-47E9-86CD-EB79EB42819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F0B515-76B9-4690-997E-45E35FBDA025}" type="pres">
      <dgm:prSet presAssocID="{FCE31806-4C39-47E9-86CD-EB79EB428192}" presName="axisShape" presStyleLbl="bgShp" presStyleIdx="0" presStyleCnt="1"/>
      <dgm:spPr>
        <a:solidFill>
          <a:schemeClr val="tx2">
            <a:lumMod val="50000"/>
          </a:schemeClr>
        </a:solidFill>
      </dgm:spPr>
    </dgm:pt>
    <dgm:pt modelId="{94A907CC-C31D-428C-84CB-700D98D98B03}" type="pres">
      <dgm:prSet presAssocID="{FCE31806-4C39-47E9-86CD-EB79EB428192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70D4E5-842E-4B81-A8DC-8EC1C6AE1260}" type="pres">
      <dgm:prSet presAssocID="{FCE31806-4C39-47E9-86CD-EB79EB428192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7A9869-D62A-44DC-8BF6-C3ACD0D47DB8}" type="pres">
      <dgm:prSet presAssocID="{FCE31806-4C39-47E9-86CD-EB79EB428192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388FE3-A1C0-4302-BF45-7642169EC0D5}" type="pres">
      <dgm:prSet presAssocID="{FCE31806-4C39-47E9-86CD-EB79EB428192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5880486-639C-4FB2-AD68-8B110B8A510B}" type="presOf" srcId="{FCE31806-4C39-47E9-86CD-EB79EB428192}" destId="{BD597720-48F2-4493-9787-D93083094F60}" srcOrd="0" destOrd="0" presId="urn:microsoft.com/office/officeart/2005/8/layout/matrix2"/>
    <dgm:cxn modelId="{040D520E-69F2-45A1-BD75-A363F37937EB}" type="presOf" srcId="{7641BBE5-612A-40BB-A13C-4DAE4A9171DC}" destId="{30388FE3-A1C0-4302-BF45-7642169EC0D5}" srcOrd="0" destOrd="0" presId="urn:microsoft.com/office/officeart/2005/8/layout/matrix2"/>
    <dgm:cxn modelId="{6706A0DF-4548-41C6-98A4-E2ACD724745C}" srcId="{FCE31806-4C39-47E9-86CD-EB79EB428192}" destId="{E3D04C11-D947-413A-81DE-00EA3CDDBDC2}" srcOrd="2" destOrd="0" parTransId="{DC136269-3770-4A26-AF2F-2407BB0BC66F}" sibTransId="{8B01525C-1C25-422A-9CDA-D5E5125CD10F}"/>
    <dgm:cxn modelId="{7538B1CC-5847-43B8-9A08-FA49C0CA2780}" srcId="{FCE31806-4C39-47E9-86CD-EB79EB428192}" destId="{174D340A-1DBC-4736-BABC-8C6CC8D6F878}" srcOrd="1" destOrd="0" parTransId="{4C81AD53-E29A-4AED-80FA-DD4A3DDAB7E0}" sibTransId="{A4CFFA0E-3AC9-4CCB-9410-52A2AF965A84}"/>
    <dgm:cxn modelId="{8B872CC6-7D0B-44A2-B5B1-1351A14C75D9}" type="presOf" srcId="{BCB0CF76-2E9B-4ABD-8869-01A7019BEA46}" destId="{94A907CC-C31D-428C-84CB-700D98D98B03}" srcOrd="0" destOrd="0" presId="urn:microsoft.com/office/officeart/2005/8/layout/matrix2"/>
    <dgm:cxn modelId="{C48D3FFE-B9AB-49B3-9D64-FD4D195AA062}" type="presOf" srcId="{174D340A-1DBC-4736-BABC-8C6CC8D6F878}" destId="{5D70D4E5-842E-4B81-A8DC-8EC1C6AE1260}" srcOrd="0" destOrd="0" presId="urn:microsoft.com/office/officeart/2005/8/layout/matrix2"/>
    <dgm:cxn modelId="{784D20B1-1DCF-48D4-A00B-C8054A209361}" type="presOf" srcId="{E3D04C11-D947-413A-81DE-00EA3CDDBDC2}" destId="{7F7A9869-D62A-44DC-8BF6-C3ACD0D47DB8}" srcOrd="0" destOrd="0" presId="urn:microsoft.com/office/officeart/2005/8/layout/matrix2"/>
    <dgm:cxn modelId="{9EC50658-4684-4563-BE4B-FEE40872A7F7}" srcId="{FCE31806-4C39-47E9-86CD-EB79EB428192}" destId="{7641BBE5-612A-40BB-A13C-4DAE4A9171DC}" srcOrd="3" destOrd="0" parTransId="{270BDABB-B31F-4AB0-BA3F-763E8F292D86}" sibTransId="{8147E180-0DA6-4525-AB32-BBDF083011A7}"/>
    <dgm:cxn modelId="{259337CF-0B3D-4653-BF20-9BBF13397099}" srcId="{FCE31806-4C39-47E9-86CD-EB79EB428192}" destId="{BCB0CF76-2E9B-4ABD-8869-01A7019BEA46}" srcOrd="0" destOrd="0" parTransId="{12D9DAB7-33BA-4ECF-AF6D-AEF3F83A29C3}" sibTransId="{BF361921-843B-43C3-8BFD-06F47DC934C8}"/>
    <dgm:cxn modelId="{C4745986-89D1-4CAB-8E16-A969898146E7}" type="presParOf" srcId="{BD597720-48F2-4493-9787-D93083094F60}" destId="{9FF0B515-76B9-4690-997E-45E35FBDA025}" srcOrd="0" destOrd="0" presId="urn:microsoft.com/office/officeart/2005/8/layout/matrix2"/>
    <dgm:cxn modelId="{BC09B83B-60D2-4D28-9790-75E8C314D339}" type="presParOf" srcId="{BD597720-48F2-4493-9787-D93083094F60}" destId="{94A907CC-C31D-428C-84CB-700D98D98B03}" srcOrd="1" destOrd="0" presId="urn:microsoft.com/office/officeart/2005/8/layout/matrix2"/>
    <dgm:cxn modelId="{7DC0CE44-CF8E-4B0D-AD22-3CCDBC47A39B}" type="presParOf" srcId="{BD597720-48F2-4493-9787-D93083094F60}" destId="{5D70D4E5-842E-4B81-A8DC-8EC1C6AE1260}" srcOrd="2" destOrd="0" presId="urn:microsoft.com/office/officeart/2005/8/layout/matrix2"/>
    <dgm:cxn modelId="{D1ED1B93-9248-497E-86EF-FDB7A335D30C}" type="presParOf" srcId="{BD597720-48F2-4493-9787-D93083094F60}" destId="{7F7A9869-D62A-44DC-8BF6-C3ACD0D47DB8}" srcOrd="3" destOrd="0" presId="urn:microsoft.com/office/officeart/2005/8/layout/matrix2"/>
    <dgm:cxn modelId="{1F844D8B-2A6C-4F86-96B8-860E4A9023D7}" type="presParOf" srcId="{BD597720-48F2-4493-9787-D93083094F60}" destId="{30388FE3-A1C0-4302-BF45-7642169EC0D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0B515-76B9-4690-997E-45E35FBDA025}">
      <dsp:nvSpPr>
        <dsp:cNvPr id="0" name=""/>
        <dsp:cNvSpPr/>
      </dsp:nvSpPr>
      <dsp:spPr>
        <a:xfrm>
          <a:off x="1016000" y="0"/>
          <a:ext cx="4064000" cy="4064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907CC-C31D-428C-84CB-700D98D98B03}">
      <dsp:nvSpPr>
        <dsp:cNvPr id="0" name=""/>
        <dsp:cNvSpPr/>
      </dsp:nvSpPr>
      <dsp:spPr>
        <a:xfrm>
          <a:off x="1280160" y="264160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 </a:t>
          </a:r>
        </a:p>
      </dsp:txBody>
      <dsp:txXfrm>
        <a:off x="1359515" y="343515"/>
        <a:ext cx="1466890" cy="1466890"/>
      </dsp:txXfrm>
    </dsp:sp>
    <dsp:sp modelId="{5D70D4E5-842E-4B81-A8DC-8EC1C6AE1260}">
      <dsp:nvSpPr>
        <dsp:cNvPr id="0" name=""/>
        <dsp:cNvSpPr/>
      </dsp:nvSpPr>
      <dsp:spPr>
        <a:xfrm>
          <a:off x="3190240" y="264160"/>
          <a:ext cx="1625600" cy="162560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 </a:t>
          </a:r>
        </a:p>
      </dsp:txBody>
      <dsp:txXfrm>
        <a:off x="3269595" y="343515"/>
        <a:ext cx="1466890" cy="1466890"/>
      </dsp:txXfrm>
    </dsp:sp>
    <dsp:sp modelId="{7F7A9869-D62A-44DC-8BF6-C3ACD0D47DB8}">
      <dsp:nvSpPr>
        <dsp:cNvPr id="0" name=""/>
        <dsp:cNvSpPr/>
      </dsp:nvSpPr>
      <dsp:spPr>
        <a:xfrm>
          <a:off x="1280160" y="2174240"/>
          <a:ext cx="1625600" cy="162560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 </a:t>
          </a:r>
        </a:p>
      </dsp:txBody>
      <dsp:txXfrm>
        <a:off x="1359515" y="2253595"/>
        <a:ext cx="1466890" cy="1466890"/>
      </dsp:txXfrm>
    </dsp:sp>
    <dsp:sp modelId="{30388FE3-A1C0-4302-BF45-7642169EC0D5}">
      <dsp:nvSpPr>
        <dsp:cNvPr id="0" name=""/>
        <dsp:cNvSpPr/>
      </dsp:nvSpPr>
      <dsp:spPr>
        <a:xfrm>
          <a:off x="3190240" y="2174240"/>
          <a:ext cx="1625600" cy="162560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 </a:t>
          </a:r>
        </a:p>
      </dsp:txBody>
      <dsp:txXfrm>
        <a:off x="3269595" y="2253595"/>
        <a:ext cx="146689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0.18757</cdr:x>
      <cdr:y>0.27938</cdr:y>
    </cdr:from>
    <cdr:to>
      <cdr:x>0.3512</cdr:x>
      <cdr:y>0.43425</cdr:y>
    </cdr:to>
    <cdr:sp macro="" textlink="">
      <cdr:nvSpPr>
        <cdr:cNvPr id="2" name="1 Metin kutusu"/>
        <cdr:cNvSpPr txBox="1"/>
      </cdr:nvSpPr>
      <cdr:spPr>
        <a:xfrm xmlns:a="http://schemas.openxmlformats.org/drawingml/2006/main">
          <a:off x="1371120" y="1375582"/>
          <a:ext cx="1196102" cy="762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tr-TR" sz="1800" b="1" dirty="0"/>
            <a:t>II. </a:t>
          </a:r>
          <a:r>
            <a:rPr lang="tr-TR" sz="1600" b="1" dirty="0"/>
            <a:t>OTURUM</a:t>
          </a:r>
          <a:endParaRPr lang="tr-TR" b="1" dirty="0"/>
        </a:p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0.19232</cdr:x>
      <cdr:y>0.42843</cdr:y>
    </cdr:from>
    <cdr:to>
      <cdr:x>0.41829</cdr:x>
      <cdr:y>0.57161</cdr:y>
    </cdr:to>
    <cdr:sp macro="" textlink="">
      <cdr:nvSpPr>
        <cdr:cNvPr id="3" name="2 Metin kutusu"/>
        <cdr:cNvSpPr txBox="1"/>
      </cdr:nvSpPr>
      <cdr:spPr>
        <a:xfrm xmlns:a="http://schemas.openxmlformats.org/drawingml/2006/main">
          <a:off x="1405807" y="2109435"/>
          <a:ext cx="1651795" cy="704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3600" b="1" dirty="0"/>
            <a:t>% 60</a:t>
          </a:r>
        </a:p>
      </cdr:txBody>
    </cdr:sp>
  </cdr:relSizeAnchor>
  <cdr:relSizeAnchor xmlns:cdr="http://schemas.openxmlformats.org/drawingml/2006/chartDrawing">
    <cdr:from>
      <cdr:x>0.59222</cdr:x>
      <cdr:y>0.28683</cdr:y>
    </cdr:from>
    <cdr:to>
      <cdr:x>0.75585</cdr:x>
      <cdr:y>0.4417</cdr:y>
    </cdr:to>
    <cdr:sp macro="" textlink="">
      <cdr:nvSpPr>
        <cdr:cNvPr id="4" name="1 Metin kutusu"/>
        <cdr:cNvSpPr txBox="1"/>
      </cdr:nvSpPr>
      <cdr:spPr>
        <a:xfrm xmlns:a="http://schemas.openxmlformats.org/drawingml/2006/main">
          <a:off x="4328984" y="1412257"/>
          <a:ext cx="1196102" cy="762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tr-TR" sz="1800" b="1" dirty="0"/>
            <a:t>I. </a:t>
          </a:r>
          <a:r>
            <a:rPr lang="tr-TR" sz="1600" b="1" dirty="0"/>
            <a:t>OTURUM</a:t>
          </a:r>
          <a:endParaRPr lang="tr-TR" b="1" dirty="0"/>
        </a:p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0.59437</cdr:x>
      <cdr:y>0.36609</cdr:y>
    </cdr:from>
    <cdr:to>
      <cdr:x>0.82034</cdr:x>
      <cdr:y>0.50927</cdr:y>
    </cdr:to>
    <cdr:sp macro="" textlink="">
      <cdr:nvSpPr>
        <cdr:cNvPr id="5" name="1 Metin kutusu"/>
        <cdr:cNvSpPr txBox="1"/>
      </cdr:nvSpPr>
      <cdr:spPr>
        <a:xfrm xmlns:a="http://schemas.openxmlformats.org/drawingml/2006/main">
          <a:off x="4344724" y="1802471"/>
          <a:ext cx="1651796" cy="704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tr-TR" sz="3600" b="1" dirty="0"/>
            <a:t>% 40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D67B6-6972-41AB-9C9E-C9EEDB8BC27D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E9A8-70B0-4954-948D-310650AFCD5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08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3E9A8-70B0-4954-948D-310650AFCD57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59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A050-BF12-4069-8F0A-0D46B6C8189E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1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19D6-A242-485F-9741-F011A74E1A09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DBB5-8289-4454-8B43-B2FB994C693D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5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B9BB-84BD-4695-9D2C-863E97B328F2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F2DC-9E7E-410D-AB8B-450004F85CC9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4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3954-6E63-4B51-BC95-6B2455B9C439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3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0CEF-5112-45B0-A20B-5A23F53E0450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8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3D93-A038-441F-8CB5-6B1A771482BD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2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5C3C-B7E7-4B41-85AF-A2E70BBDABA3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77F1-C273-43A3-8901-F95DDDF52C0F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2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F74E-06D1-4E1B-9E79-4E2F66B28380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www.rehberlikservisim.com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5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8EA1-592C-4526-B66B-15F0455F5B5D}" type="datetime1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443AE-4F20-4B40-B91B-135E9B6A23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8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karatayram.meb.k12.tr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1463040" y="424870"/>
            <a:ext cx="773484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YKS</a:t>
            </a:r>
            <a:r>
              <a:rPr lang="tr-TR" sz="173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</a:t>
            </a:r>
            <a:r>
              <a:rPr lang="tr-TR" sz="9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2022</a:t>
            </a:r>
            <a:endParaRPr lang="tr-TR" sz="9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12 Başlık"/>
          <p:cNvSpPr>
            <a:spLocks noGrp="1"/>
          </p:cNvSpPr>
          <p:nvPr>
            <p:ph type="title"/>
          </p:nvPr>
        </p:nvSpPr>
        <p:spPr>
          <a:xfrm>
            <a:off x="504497" y="3443607"/>
            <a:ext cx="8135006" cy="2648607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YÜKSEK ÖĞRETİM KURUMLARI </a:t>
            </a:r>
            <a:r>
              <a:rPr lang="tr-TR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obe Heiti Std R" pitchFamily="34" charset="-128"/>
                <a:ea typeface="Adobe Heiti Std R" pitchFamily="34" charset="-128"/>
              </a:rPr>
              <a:t>SINAVI</a:t>
            </a:r>
            <a:endParaRPr lang="tr-T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264" y="1161774"/>
            <a:ext cx="7912273" cy="1325563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chemeClr val="accent6">
                    <a:lumMod val="50000"/>
                  </a:schemeClr>
                </a:solidFill>
              </a:rPr>
              <a:t>TYT PUANI İLE </a:t>
            </a:r>
            <a:r>
              <a:rPr lang="tr-TR" sz="3200" b="1" dirty="0" smtClean="0">
                <a:solidFill>
                  <a:schemeClr val="accent6">
                    <a:lumMod val="50000"/>
                  </a:schemeClr>
                </a:solidFill>
              </a:rPr>
              <a:t>MSÜ </a:t>
            </a: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</a:rPr>
              <a:t>ve POLİS MESLEK </a:t>
            </a:r>
            <a:br>
              <a:rPr lang="tr-TR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tr-TR" sz="3200" b="1" dirty="0">
                <a:solidFill>
                  <a:schemeClr val="accent6">
                    <a:lumMod val="50000"/>
                  </a:schemeClr>
                </a:solidFill>
              </a:rPr>
              <a:t>YÜKSEKOKULU ÖN BAŞVURULARI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1872" y="2420618"/>
            <a:ext cx="8293991" cy="40063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600" dirty="0"/>
              <a:t>Astsubay Meslek Yüksekokulu seçim aşamasında kullanılacaktır. </a:t>
            </a:r>
            <a:endParaRPr lang="tr-TR" sz="2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600" b="1" dirty="0" smtClean="0">
                <a:solidFill>
                  <a:srgbClr val="FF0000"/>
                </a:solidFill>
              </a:rPr>
              <a:t>Subaylık </a:t>
            </a:r>
            <a:r>
              <a:rPr lang="tr-TR" sz="2600" b="1" dirty="0">
                <a:solidFill>
                  <a:srgbClr val="FF0000"/>
                </a:solidFill>
              </a:rPr>
              <a:t>ve Astsubaylık ön başvuruları için adayların  Milli Savunma üniversitesi Sınavını (MSÜ) takip etmeleri gerekmektedir. 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600" dirty="0" smtClean="0"/>
              <a:t>PMO için </a:t>
            </a:r>
            <a:r>
              <a:rPr lang="tr-TR" sz="2400" dirty="0" smtClean="0"/>
              <a:t>ÖSYM tarafından </a:t>
            </a:r>
            <a:r>
              <a:rPr lang="tr-TR" sz="2400" dirty="0"/>
              <a:t>yapılacak olan üniversiteye giriş sınavından istenilen puanı almış olmak, Polis Akademisi Başkanlığınca yapılan Aday Değerlendirme ve Seçme Sınavında ve ÖSYM Başkanlığı tarafından yapılacak PMYO Sınavında başarılı olmak şartları aranmaktadır.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52DDE-4448-46A6-A719-E28F59D765E8}"/>
              </a:ext>
            </a:extLst>
          </p:cNvPr>
          <p:cNvSpPr/>
          <p:nvPr/>
        </p:nvSpPr>
        <p:spPr>
          <a:xfrm>
            <a:off x="272038" y="526290"/>
            <a:ext cx="8208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PUAN ORANLARI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0D02BC23-406D-4308-AC28-C1377D18EEF4}"/>
              </a:ext>
            </a:extLst>
          </p:cNvPr>
          <p:cNvGrpSpPr/>
          <p:nvPr/>
        </p:nvGrpSpPr>
        <p:grpSpPr>
          <a:xfrm>
            <a:off x="0" y="143296"/>
            <a:ext cx="9144000" cy="1077219"/>
            <a:chOff x="-218536" y="-1046798"/>
            <a:chExt cx="12192000" cy="1436291"/>
          </a:xfrm>
          <a:solidFill>
            <a:schemeClr val="accent3"/>
          </a:solidFill>
        </p:grpSpPr>
        <p:sp>
          <p:nvSpPr>
            <p:cNvPr id="8" name="TextBox 4">
              <a:extLst>
                <a:ext uri="{FF2B5EF4-FFF2-40B4-BE49-F238E27FC236}">
                  <a16:creationId xmlns:a16="http://schemas.microsoft.com/office/drawing/2014/main" id="{59ECDAE5-746C-4FC8-8767-76B4D11AF0E8}"/>
                </a:ext>
              </a:extLst>
            </p:cNvPr>
            <p:cNvSpPr txBox="1"/>
            <p:nvPr/>
          </p:nvSpPr>
          <p:spPr>
            <a:xfrm>
              <a:off x="-218536" y="-1046798"/>
              <a:ext cx="12192000" cy="1436291"/>
            </a:xfrm>
            <a:prstGeom prst="rect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tr-TR" sz="4000" dirty="0" smtClean="0">
                  <a:ln w="0"/>
                  <a:solidFill>
                    <a:schemeClr val="accent1"/>
                  </a:solidFill>
                  <a:latin typeface="Arial Black" pitchFamily="34" charset="0"/>
                </a:rPr>
                <a:t>TYT</a:t>
              </a:r>
              <a:endParaRPr lang="tr-TR" sz="4000" dirty="0">
                <a:ln w="0"/>
                <a:solidFill>
                  <a:schemeClr val="accent1"/>
                </a:solidFill>
                <a:latin typeface="Arial Black" pitchFamily="34" charset="0"/>
              </a:endParaRPr>
            </a:p>
            <a:p>
              <a:pPr algn="ctr"/>
              <a:endPara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bas Neue" panose="020B0606020202050201" pitchFamily="34" charset="0"/>
              </a:endParaRPr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A41A16B8-481C-4461-B278-2921B0C51142}"/>
                </a:ext>
              </a:extLst>
            </p:cNvPr>
            <p:cNvSpPr/>
            <p:nvPr/>
          </p:nvSpPr>
          <p:spPr>
            <a:xfrm>
              <a:off x="324617" y="-345078"/>
              <a:ext cx="10944665" cy="61555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16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14825672"/>
              </p:ext>
            </p:extLst>
          </p:nvPr>
        </p:nvGraphicFramePr>
        <p:xfrm>
          <a:off x="-592308" y="165417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69998" y="1141502"/>
            <a:ext cx="207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tx2">
                    <a:lumMod val="50000"/>
                  </a:schemeClr>
                </a:solidFill>
                <a:latin typeface="Bebas Neue" panose="020B0606020202050201" pitchFamily="34" charset="0"/>
              </a:rPr>
              <a:t>PUAN TÜRLERİ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Bebas Neue" panose="020B0606020202050201" pitchFamily="34" charset="0"/>
            </a:endParaRPr>
          </a:p>
        </p:txBody>
      </p:sp>
      <p:grpSp>
        <p:nvGrpSpPr>
          <p:cNvPr id="53" name="52 Grup"/>
          <p:cNvGrpSpPr/>
          <p:nvPr/>
        </p:nvGrpSpPr>
        <p:grpSpPr>
          <a:xfrm>
            <a:off x="4670330" y="2571895"/>
            <a:ext cx="4473669" cy="1347778"/>
            <a:chOff x="4670330" y="2558832"/>
            <a:chExt cx="4473669" cy="1347778"/>
          </a:xfrm>
        </p:grpSpPr>
        <p:sp>
          <p:nvSpPr>
            <p:cNvPr id="47" name="46 Dikdörtgen"/>
            <p:cNvSpPr/>
            <p:nvPr/>
          </p:nvSpPr>
          <p:spPr>
            <a:xfrm>
              <a:off x="5286374" y="2925535"/>
              <a:ext cx="3857625" cy="98107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tr-TR" sz="1400" b="1" dirty="0">
                <a:solidFill>
                  <a:schemeClr val="bg1"/>
                </a:solidFill>
              </a:endParaRPr>
            </a:p>
            <a:p>
              <a:r>
                <a:rPr lang="tr-TR" sz="1400" b="1" dirty="0">
                  <a:solidFill>
                    <a:schemeClr val="bg1"/>
                  </a:solidFill>
                </a:rPr>
                <a:t>Temel Yeterlilik Testi </a:t>
              </a:r>
              <a:r>
                <a:rPr lang="tr-TR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%40 </a:t>
              </a:r>
              <a:endPara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tr-TR" sz="1400" b="1" dirty="0">
                  <a:solidFill>
                    <a:schemeClr val="bg1"/>
                  </a:solidFill>
                </a:rPr>
                <a:t>Matematik Testi </a:t>
              </a:r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% 30</a:t>
              </a:r>
              <a:endPara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tr-TR" sz="1400" b="1" dirty="0">
                  <a:solidFill>
                    <a:srgbClr val="FF0000"/>
                  </a:solidFill>
                </a:rPr>
                <a:t> </a:t>
              </a:r>
              <a:r>
                <a:rPr lang="tr-TR" sz="1400" b="1" dirty="0">
                  <a:solidFill>
                    <a:schemeClr val="bg1"/>
                  </a:solidFill>
                </a:rPr>
                <a:t>Fen Bilimleri Testi </a:t>
              </a:r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%30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/>
              <a:endParaRPr lang="tr-TR" dirty="0"/>
            </a:p>
          </p:txBody>
        </p:sp>
        <p:grpSp>
          <p:nvGrpSpPr>
            <p:cNvPr id="2" name="46 Grup"/>
            <p:cNvGrpSpPr/>
            <p:nvPr/>
          </p:nvGrpSpPr>
          <p:grpSpPr>
            <a:xfrm>
              <a:off x="4670330" y="2558832"/>
              <a:ext cx="4184438" cy="1221995"/>
              <a:chOff x="4670330" y="2120682"/>
              <a:chExt cx="4184438" cy="122199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161820" y="2120682"/>
                <a:ext cx="3692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Sayısal </a:t>
                </a:r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Puan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670330" y="2794037"/>
                <a:ext cx="548640" cy="54864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6208" y="3392207"/>
              <a:ext cx="228600" cy="228600"/>
            </a:xfrm>
            <a:prstGeom prst="rect">
              <a:avLst/>
            </a:prstGeom>
          </p:spPr>
        </p:pic>
      </p:grpSp>
      <p:sp>
        <p:nvSpPr>
          <p:cNvPr id="36" name="35 Metin kutusu"/>
          <p:cNvSpPr txBox="1"/>
          <p:nvPr/>
        </p:nvSpPr>
        <p:spPr>
          <a:xfrm>
            <a:off x="949845" y="2291143"/>
            <a:ext cx="11711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SÖZEL </a:t>
            </a:r>
          </a:p>
          <a:p>
            <a:pPr algn="ctr"/>
            <a:r>
              <a:rPr lang="tr-TR" sz="2800" b="1" dirty="0">
                <a:solidFill>
                  <a:schemeClr val="bg1"/>
                </a:solidFill>
              </a:rPr>
              <a:t>PUAN</a:t>
            </a:r>
          </a:p>
        </p:txBody>
      </p:sp>
      <p:sp>
        <p:nvSpPr>
          <p:cNvPr id="37" name="36 Metin kutusu"/>
          <p:cNvSpPr txBox="1"/>
          <p:nvPr/>
        </p:nvSpPr>
        <p:spPr>
          <a:xfrm>
            <a:off x="2670311" y="2279507"/>
            <a:ext cx="14386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SAYISAL </a:t>
            </a:r>
          </a:p>
          <a:p>
            <a:pPr algn="ctr"/>
            <a:r>
              <a:rPr lang="tr-TR" sz="2800" b="1" dirty="0">
                <a:solidFill>
                  <a:schemeClr val="bg1"/>
                </a:solidFill>
              </a:rPr>
              <a:t>PUAN</a:t>
            </a:r>
          </a:p>
        </p:txBody>
      </p:sp>
      <p:sp>
        <p:nvSpPr>
          <p:cNvPr id="38" name="37 Metin kutusu"/>
          <p:cNvSpPr txBox="1"/>
          <p:nvPr/>
        </p:nvSpPr>
        <p:spPr>
          <a:xfrm>
            <a:off x="816090" y="4170554"/>
            <a:ext cx="1438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EŞİT AĞIRLIK </a:t>
            </a:r>
          </a:p>
        </p:txBody>
      </p:sp>
      <p:sp>
        <p:nvSpPr>
          <p:cNvPr id="39" name="38 Metin kutusu"/>
          <p:cNvSpPr txBox="1"/>
          <p:nvPr/>
        </p:nvSpPr>
        <p:spPr>
          <a:xfrm>
            <a:off x="2814004" y="4168227"/>
            <a:ext cx="11512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DİL </a:t>
            </a:r>
          </a:p>
          <a:p>
            <a:pPr algn="ctr"/>
            <a:r>
              <a:rPr lang="tr-TR" sz="2800" b="1" dirty="0">
                <a:solidFill>
                  <a:schemeClr val="bg1"/>
                </a:solidFill>
              </a:rPr>
              <a:t>PUANI</a:t>
            </a:r>
          </a:p>
        </p:txBody>
      </p:sp>
      <p:grpSp>
        <p:nvGrpSpPr>
          <p:cNvPr id="52" name="51 Grup"/>
          <p:cNvGrpSpPr/>
          <p:nvPr/>
        </p:nvGrpSpPr>
        <p:grpSpPr>
          <a:xfrm>
            <a:off x="4613180" y="1233236"/>
            <a:ext cx="4540345" cy="1271839"/>
            <a:chOff x="4613180" y="1233236"/>
            <a:chExt cx="4540345" cy="1271839"/>
          </a:xfrm>
        </p:grpSpPr>
        <p:sp>
          <p:nvSpPr>
            <p:cNvPr id="46" name="45 Dikdörtgen"/>
            <p:cNvSpPr/>
            <p:nvPr/>
          </p:nvSpPr>
          <p:spPr>
            <a:xfrm>
              <a:off x="5248275" y="1571625"/>
              <a:ext cx="3905250" cy="9334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51" name="50 Grup"/>
            <p:cNvGrpSpPr/>
            <p:nvPr/>
          </p:nvGrpSpPr>
          <p:grpSpPr>
            <a:xfrm>
              <a:off x="4613180" y="1233236"/>
              <a:ext cx="4530820" cy="1109864"/>
              <a:chOff x="4613180" y="1233236"/>
              <a:chExt cx="4530820" cy="1109864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248276" y="1603167"/>
                <a:ext cx="3895724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1400" b="1" dirty="0">
                    <a:solidFill>
                      <a:schemeClr val="bg1"/>
                    </a:solidFill>
                  </a:rPr>
                  <a:t>Temel Yeterlilik Testi </a:t>
                </a:r>
                <a:r>
                  <a:rPr lang="tr-TR" sz="1400" b="1" dirty="0">
                    <a:solidFill>
                      <a:srgbClr val="FFFF00"/>
                    </a:solidFill>
                  </a:rPr>
                  <a:t>%40 </a:t>
                </a:r>
              </a:p>
              <a:p>
                <a:r>
                  <a:rPr lang="tr-TR" sz="1400" b="1" dirty="0">
                    <a:solidFill>
                      <a:schemeClr val="bg1"/>
                    </a:solidFill>
                  </a:rPr>
                  <a:t>Türk Dili ve Edebiyatı – Sosyal Bilimler-1 Testi </a:t>
                </a:r>
                <a:r>
                  <a:rPr lang="tr-TR" sz="1400" b="1" dirty="0">
                    <a:solidFill>
                      <a:srgbClr val="FFFF00"/>
                    </a:solidFill>
                  </a:rPr>
                  <a:t>% 30</a:t>
                </a:r>
              </a:p>
              <a:p>
                <a:r>
                  <a:rPr lang="tr-TR" sz="1400" b="1" dirty="0">
                    <a:solidFill>
                      <a:srgbClr val="FF0000"/>
                    </a:solidFill>
                  </a:rPr>
                  <a:t> </a:t>
                </a:r>
                <a:r>
                  <a:rPr lang="tr-TR" sz="1400" b="1" dirty="0">
                    <a:solidFill>
                      <a:schemeClr val="bg1"/>
                    </a:solidFill>
                  </a:rPr>
                  <a:t>Sosyal Bilimler-2 Testi </a:t>
                </a:r>
                <a:r>
                  <a:rPr lang="tr-TR" sz="1400" b="1" dirty="0">
                    <a:solidFill>
                      <a:srgbClr val="FFFF00"/>
                    </a:solidFill>
                  </a:rPr>
                  <a:t>%30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161820" y="1233236"/>
                <a:ext cx="3692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Sözel </a:t>
                </a:r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Puan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endParaRPr>
              </a:p>
            </p:txBody>
          </p:sp>
          <p:grpSp>
            <p:nvGrpSpPr>
              <p:cNvPr id="4" name="42 Grup"/>
              <p:cNvGrpSpPr/>
              <p:nvPr/>
            </p:nvGrpSpPr>
            <p:grpSpPr>
              <a:xfrm>
                <a:off x="4613180" y="1794460"/>
                <a:ext cx="548640" cy="548640"/>
                <a:chOff x="4670330" y="2546935"/>
                <a:chExt cx="548640" cy="548640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4670330" y="2546935"/>
                  <a:ext cx="548640" cy="54864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pic>
              <p:nvPicPr>
                <p:cNvPr id="40" name="Picture 28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5733" y="2658782"/>
                  <a:ext cx="228600" cy="2286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5" name="54 Grup"/>
          <p:cNvGrpSpPr/>
          <p:nvPr/>
        </p:nvGrpSpPr>
        <p:grpSpPr>
          <a:xfrm>
            <a:off x="4698905" y="3985888"/>
            <a:ext cx="4445095" cy="1349472"/>
            <a:chOff x="4698905" y="3985888"/>
            <a:chExt cx="4445095" cy="1349472"/>
          </a:xfrm>
        </p:grpSpPr>
        <p:sp>
          <p:nvSpPr>
            <p:cNvPr id="48" name="47 Dikdörtgen"/>
            <p:cNvSpPr/>
            <p:nvPr/>
          </p:nvSpPr>
          <p:spPr>
            <a:xfrm>
              <a:off x="5295901" y="4354285"/>
              <a:ext cx="3848099" cy="9810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tr-TR" sz="1400" b="1" dirty="0">
                <a:solidFill>
                  <a:schemeClr val="bg1"/>
                </a:solidFill>
              </a:endParaRPr>
            </a:p>
            <a:p>
              <a:r>
                <a:rPr lang="tr-TR" sz="1400" b="1" dirty="0">
                  <a:solidFill>
                    <a:schemeClr val="bg1"/>
                  </a:solidFill>
                </a:rPr>
                <a:t>Temel Yeterlilik Testi </a:t>
              </a:r>
              <a:r>
                <a:rPr lang="tr-TR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%40 </a:t>
              </a:r>
              <a:endPara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tr-TR" sz="1400" b="1" dirty="0">
                  <a:solidFill>
                    <a:schemeClr val="bg1"/>
                  </a:solidFill>
                </a:rPr>
                <a:t>Matematik Testi </a:t>
              </a:r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% 30</a:t>
              </a:r>
              <a:endPara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tr-TR" sz="1300" b="1" dirty="0">
                  <a:solidFill>
                    <a:schemeClr val="bg1"/>
                  </a:solidFill>
                </a:rPr>
                <a:t>Türk Dili ve Edebiyatı – Sosyal Bilimler-1 Testi </a:t>
              </a:r>
              <a:r>
                <a:rPr lang="tr-TR" sz="1400" b="1" dirty="0">
                  <a:solidFill>
                    <a:schemeClr val="bg1"/>
                  </a:solidFill>
                </a:rPr>
                <a:t> </a:t>
              </a:r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%30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/>
              <a:endParaRPr lang="tr-TR" dirty="0"/>
            </a:p>
          </p:txBody>
        </p:sp>
        <p:grpSp>
          <p:nvGrpSpPr>
            <p:cNvPr id="5" name="47 Grup"/>
            <p:cNvGrpSpPr/>
            <p:nvPr/>
          </p:nvGrpSpPr>
          <p:grpSpPr>
            <a:xfrm>
              <a:off x="4698905" y="3985888"/>
              <a:ext cx="4201725" cy="1136446"/>
              <a:chOff x="4698905" y="3309613"/>
              <a:chExt cx="4201725" cy="113644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5207682" y="3309613"/>
                <a:ext cx="3692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Eşit </a:t>
                </a:r>
                <a:r>
                  <a:rPr lang="tr-TR" dirty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A</a:t>
                </a:r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ğırlık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endParaRPr>
              </a:p>
            </p:txBody>
          </p:sp>
          <p:grpSp>
            <p:nvGrpSpPr>
              <p:cNvPr id="6" name="44 Grup"/>
              <p:cNvGrpSpPr/>
              <p:nvPr/>
            </p:nvGrpSpPr>
            <p:grpSpPr>
              <a:xfrm>
                <a:off x="4698905" y="3897419"/>
                <a:ext cx="548640" cy="548640"/>
                <a:chOff x="4670330" y="3964094"/>
                <a:chExt cx="548640" cy="548640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4670330" y="3964094"/>
                  <a:ext cx="548640" cy="54864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pic>
              <p:nvPicPr>
                <p:cNvPr id="41" name="Picture 28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74308" y="4106582"/>
                  <a:ext cx="228600" cy="22860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4" name="53 Grup"/>
          <p:cNvGrpSpPr/>
          <p:nvPr/>
        </p:nvGrpSpPr>
        <p:grpSpPr>
          <a:xfrm>
            <a:off x="4670330" y="5363099"/>
            <a:ext cx="4473670" cy="1141388"/>
            <a:chOff x="4670330" y="5363099"/>
            <a:chExt cx="4473670" cy="1141388"/>
          </a:xfrm>
        </p:grpSpPr>
        <p:sp>
          <p:nvSpPr>
            <p:cNvPr id="49" name="48 Dikdörtgen"/>
            <p:cNvSpPr/>
            <p:nvPr/>
          </p:nvSpPr>
          <p:spPr>
            <a:xfrm>
              <a:off x="5295901" y="5704387"/>
              <a:ext cx="3848099" cy="8001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tr-TR" sz="1400" b="1" dirty="0">
                <a:solidFill>
                  <a:schemeClr val="bg1"/>
                </a:solidFill>
              </a:endParaRPr>
            </a:p>
            <a:p>
              <a:r>
                <a:rPr lang="tr-TR" sz="1400" b="1" dirty="0">
                  <a:solidFill>
                    <a:schemeClr val="bg1"/>
                  </a:solidFill>
                </a:rPr>
                <a:t>Temel Yeterlilik Testi </a:t>
              </a:r>
              <a:r>
                <a:rPr lang="tr-TR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%40 </a:t>
              </a:r>
              <a:endPara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tr-TR" sz="1400" b="1" dirty="0">
                  <a:solidFill>
                    <a:schemeClr val="bg1"/>
                  </a:solidFill>
                </a:rPr>
                <a:t>Yabancı Dil Testi </a:t>
              </a:r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% 60</a:t>
              </a:r>
              <a:endPara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algn="ctr"/>
              <a:endParaRPr lang="tr-TR" dirty="0"/>
            </a:p>
          </p:txBody>
        </p:sp>
        <p:grpSp>
          <p:nvGrpSpPr>
            <p:cNvPr id="8" name="48 Grup"/>
            <p:cNvGrpSpPr/>
            <p:nvPr/>
          </p:nvGrpSpPr>
          <p:grpSpPr>
            <a:xfrm>
              <a:off x="4670330" y="5363099"/>
              <a:ext cx="4230300" cy="927055"/>
              <a:chOff x="4670330" y="4562999"/>
              <a:chExt cx="4230300" cy="927055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5207682" y="4562999"/>
                <a:ext cx="36929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Dil </a:t>
                </a:r>
                <a:r>
                  <a:rPr lang="tr-TR" dirty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P</a:t>
                </a:r>
                <a:r>
                  <a:rPr lang="tr-TR" dirty="0" smtClean="0">
                    <a:solidFill>
                      <a:schemeClr val="tx2">
                        <a:lumMod val="50000"/>
                      </a:schemeClr>
                    </a:solidFill>
                    <a:latin typeface="Bebas Neue" panose="020B0606020202050201" pitchFamily="34" charset="0"/>
                  </a:rPr>
                  <a:t>uanı</a:t>
                </a:r>
                <a:endParaRPr lang="en-US" dirty="0">
                  <a:solidFill>
                    <a:schemeClr val="tx2">
                      <a:lumMod val="50000"/>
                    </a:schemeClr>
                  </a:solidFill>
                  <a:latin typeface="Bebas Neue" panose="020B0606020202050201" pitchFamily="34" charset="0"/>
                </a:endParaRPr>
              </a:p>
            </p:txBody>
          </p:sp>
          <p:grpSp>
            <p:nvGrpSpPr>
              <p:cNvPr id="10" name="43 Grup"/>
              <p:cNvGrpSpPr/>
              <p:nvPr/>
            </p:nvGrpSpPr>
            <p:grpSpPr>
              <a:xfrm>
                <a:off x="4670330" y="4941414"/>
                <a:ext cx="548640" cy="548640"/>
                <a:chOff x="4670330" y="4703289"/>
                <a:chExt cx="548640" cy="54864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4670330" y="4703289"/>
                  <a:ext cx="548640" cy="548640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pic>
              <p:nvPicPr>
                <p:cNvPr id="42" name="Picture 28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36208" y="4849532"/>
                  <a:ext cx="228600" cy="22860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2" name="31 Dikdörtgen"/>
          <p:cNvSpPr/>
          <p:nvPr/>
        </p:nvSpPr>
        <p:spPr>
          <a:xfrm>
            <a:off x="0" y="158648"/>
            <a:ext cx="9144000" cy="99203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TextBox 4"/>
          <p:cNvSpPr txBox="1"/>
          <p:nvPr/>
        </p:nvSpPr>
        <p:spPr>
          <a:xfrm>
            <a:off x="352697" y="352900"/>
            <a:ext cx="8347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bas Neue" panose="020B0606020202050201" pitchFamily="34" charset="0"/>
              </a:rPr>
              <a:t>PUAN </a:t>
            </a:r>
            <a:r>
              <a:rPr lang="tr-TR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bas Neue" panose="020B0606020202050201" pitchFamily="34" charset="0"/>
              </a:rPr>
              <a:t>TÜRLERİ</a:t>
            </a:r>
            <a:r>
              <a:rPr lang="tr-T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bas Neue" panose="020B0606020202050201" pitchFamily="34" charset="0"/>
              </a:rPr>
              <a:t> </a:t>
            </a:r>
            <a:r>
              <a:rPr lang="tr-T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bas Neue" panose="020B0606020202050201" pitchFamily="34" charset="0"/>
              </a:rPr>
              <a:t> </a:t>
            </a:r>
            <a:r>
              <a:rPr lang="tr-TR" sz="2400" b="1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bas Neue" panose="020B0606020202050201" pitchFamily="34" charset="0"/>
              </a:rPr>
              <a:t>ORANLAR</a:t>
            </a:r>
            <a:endParaRPr lang="tr-TR" sz="40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ebas Neue" panose="020B0606020202050201" pitchFamily="34" charset="0"/>
            </a:endParaRPr>
          </a:p>
        </p:txBody>
      </p:sp>
      <p:sp>
        <p:nvSpPr>
          <p:cNvPr id="56" name="5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2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950470"/>
              </p:ext>
            </p:extLst>
          </p:nvPr>
        </p:nvGraphicFramePr>
        <p:xfrm>
          <a:off x="133353" y="177798"/>
          <a:ext cx="8848728" cy="328327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37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7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73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73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73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73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3947">
                <a:tc gridSpan="12">
                  <a:txBody>
                    <a:bodyPr/>
                    <a:lstStyle/>
                    <a:p>
                      <a:pPr algn="ctr"/>
                      <a:r>
                        <a:rPr lang="tr-TR" dirty="0"/>
                        <a:t>SÖZEL PUAN</a:t>
                      </a:r>
                      <a:endParaRPr lang="tr-T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391">
                <a:tc gridSpan="12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Testlerin Ağırlıkları (%)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47">
                <a:tc gridSpan="5"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TYT (Temel Yeterlilik Testi)</a:t>
                      </a:r>
                      <a:endParaRPr lang="tr-TR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AYT (Alan</a:t>
                      </a:r>
                      <a:r>
                        <a:rPr lang="tr-TR" sz="2000" b="1" baseline="0" dirty="0"/>
                        <a:t> Yeterlilik Testi)</a:t>
                      </a:r>
                      <a:endParaRPr lang="tr-TR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45"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Puan Türü</a:t>
                      </a:r>
                      <a:endParaRPr lang="tr-TR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300" dirty="0" smtClean="0"/>
                        <a:t>Türkçe</a:t>
                      </a:r>
                      <a:endParaRPr lang="tr-TR" sz="13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100" dirty="0"/>
                        <a:t>Temel  Matematik</a:t>
                      </a:r>
                      <a:endParaRPr lang="tr-TR" sz="11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300" dirty="0"/>
                        <a:t>Fen Bilimleri</a:t>
                      </a:r>
                      <a:endParaRPr lang="tr-TR" sz="13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Sosyal Bilimler</a:t>
                      </a:r>
                      <a:endParaRPr lang="tr-TR" sz="1400" b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400" b="1" dirty="0"/>
                        <a:t>Türk Dili ve Edebiyatı- Sosyal Bilimler-1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sz="1400" b="1" dirty="0"/>
                        <a:t>Sosyal Bilimler-2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449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Türk Dili ve Edebiyatı 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Tarih-1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/>
                        <a:t>Coğ</a:t>
                      </a:r>
                      <a:r>
                        <a:rPr lang="tr-TR" sz="1400" dirty="0"/>
                        <a:t>.-1 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Tarih-2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/>
                        <a:t>Coğ</a:t>
                      </a:r>
                      <a:r>
                        <a:rPr lang="tr-TR" sz="1400" dirty="0"/>
                        <a:t>.-2 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Felsefe Grubu 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DİKAB</a:t>
                      </a:r>
                      <a:endParaRPr lang="tr-TR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947">
                <a:tc>
                  <a:txBody>
                    <a:bodyPr/>
                    <a:lstStyle/>
                    <a:p>
                      <a:r>
                        <a:rPr lang="tr-TR" dirty="0"/>
                        <a:t>Sözel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603096"/>
              </p:ext>
            </p:extLst>
          </p:nvPr>
        </p:nvGraphicFramePr>
        <p:xfrm>
          <a:off x="133346" y="3778250"/>
          <a:ext cx="8851165" cy="2397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8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4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3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3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tr-TR" dirty="0"/>
                        <a:t>SAYISAL PUAN</a:t>
                      </a:r>
                      <a:endParaRPr lang="tr-T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Testlerin Ağırlıkları (%)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TYT (Temel Yeterlilik Testi)</a:t>
                      </a:r>
                      <a:endParaRPr lang="tr-TR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AYT (Alan</a:t>
                      </a:r>
                      <a:r>
                        <a:rPr lang="tr-TR" sz="2000" b="1" baseline="0" dirty="0"/>
                        <a:t> Yeterlilik Testi)</a:t>
                      </a:r>
                      <a:endParaRPr lang="tr-TR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Puan Türü</a:t>
                      </a:r>
                      <a:endParaRPr lang="tr-TR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Türkçe</a:t>
                      </a:r>
                      <a:endParaRPr lang="tr-TR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Temel  Matematik</a:t>
                      </a:r>
                      <a:endParaRPr lang="tr-TR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Fen Bilimleri</a:t>
                      </a:r>
                      <a:endParaRPr lang="tr-TR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Sosyal Bilimler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/>
                        <a:t>Matematik 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600" b="1" dirty="0"/>
                        <a:t>Fen Bilimleri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Matematik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Fizik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Kimya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Biyoloji</a:t>
                      </a:r>
                      <a:endParaRPr lang="tr-TR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923589"/>
              </p:ext>
            </p:extLst>
          </p:nvPr>
        </p:nvGraphicFramePr>
        <p:xfrm>
          <a:off x="146417" y="3378198"/>
          <a:ext cx="8851165" cy="268296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77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7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4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801">
                <a:tc gridSpan="6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/>
                          </a:solidFill>
                        </a:rPr>
                        <a:t>DİL</a:t>
                      </a:r>
                      <a:r>
                        <a:rPr lang="tr-TR" baseline="0" dirty="0">
                          <a:solidFill>
                            <a:schemeClr val="tx1"/>
                          </a:solidFill>
                        </a:rPr>
                        <a:t> PUANI</a:t>
                      </a:r>
                      <a:endParaRPr lang="tr-T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982">
                <a:tc gridSpan="6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Testlerin Ağırlıkları (%)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801">
                <a:tc gridSpan="5"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TYT (Temel Yeterlilik Testi)</a:t>
                      </a:r>
                      <a:endParaRPr lang="tr-TR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Yabancı Dil</a:t>
                      </a:r>
                      <a:endParaRPr lang="tr-TR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582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Puan Türü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Türkçe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Temel  Matematik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Fen Bilimleri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Sosyal Bilimler</a:t>
                      </a:r>
                      <a:endParaRPr lang="tr-T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Yabancı Dil</a:t>
                      </a:r>
                      <a:endParaRPr lang="tr-TR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801">
                <a:tc>
                  <a:txBody>
                    <a:bodyPr/>
                    <a:lstStyle/>
                    <a:p>
                      <a:r>
                        <a:rPr lang="tr-TR" dirty="0"/>
                        <a:t>DİL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245190"/>
              </p:ext>
            </p:extLst>
          </p:nvPr>
        </p:nvGraphicFramePr>
        <p:xfrm>
          <a:off x="146417" y="180531"/>
          <a:ext cx="8851165" cy="2890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8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4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3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3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tr-TR" dirty="0"/>
                        <a:t>EŞİT AĞIRLIK PUANI</a:t>
                      </a:r>
                      <a:endParaRPr lang="tr-T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tr-TR" sz="2800" dirty="0"/>
                        <a:t>Testlerin Ağırlıkları (%)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TYT (Temel Yeterlilik Testi)</a:t>
                      </a:r>
                      <a:endParaRPr lang="tr-TR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sz="2000" b="1" dirty="0"/>
                        <a:t>AYT (Alan</a:t>
                      </a:r>
                      <a:r>
                        <a:rPr lang="tr-TR" sz="2000" b="1" baseline="0" dirty="0"/>
                        <a:t> Yeterlilik Testi)</a:t>
                      </a:r>
                      <a:endParaRPr lang="tr-TR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Puan Türü</a:t>
                      </a:r>
                      <a:endParaRPr lang="tr-TR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Türkçe</a:t>
                      </a:r>
                      <a:endParaRPr lang="tr-TR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Temel  Matematik</a:t>
                      </a:r>
                      <a:endParaRPr lang="tr-TR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Fen Bilimleri</a:t>
                      </a:r>
                      <a:endParaRPr lang="tr-TR" sz="14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Sosyal Bilimler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Matematik </a:t>
                      </a:r>
                      <a:endParaRPr lang="tr-TR" sz="14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Türk Dili ve Edebiyatı-Sosyal Bilimler-1</a:t>
                      </a:r>
                      <a:endParaRPr lang="tr-T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Matematik</a:t>
                      </a:r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Türk Dili ve </a:t>
                      </a:r>
                      <a:r>
                        <a:rPr lang="tr-TR" sz="1300" dirty="0"/>
                        <a:t>Edebiyatı </a:t>
                      </a:r>
                      <a:endParaRPr lang="tr-TR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/>
                        <a:t>Tarih-1</a:t>
                      </a:r>
                    </a:p>
                    <a:p>
                      <a:pPr algn="ctr"/>
                      <a:endParaRPr lang="tr-T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/>
                        <a:t>Coğrafya-1 </a:t>
                      </a:r>
                    </a:p>
                    <a:p>
                      <a:pPr algn="ctr"/>
                      <a:endParaRPr lang="tr-TR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161080"/>
              </p:ext>
            </p:extLst>
          </p:nvPr>
        </p:nvGraphicFramePr>
        <p:xfrm>
          <a:off x="347663" y="1457324"/>
          <a:ext cx="8448673" cy="483870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14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9910">
                <a:tc rowSpan="2">
                  <a:txBody>
                    <a:bodyPr/>
                    <a:lstStyle/>
                    <a:p>
                      <a:pPr algn="ctr"/>
                      <a:r>
                        <a:rPr lang="tr-TR" sz="2200" dirty="0"/>
                        <a:t>Adayın, Yerleşmeyi Hedeflediği Programın Puan Türleri</a:t>
                      </a:r>
                      <a:r>
                        <a:rPr lang="tr-TR" sz="2200" baseline="0" dirty="0"/>
                        <a:t> İçin Çözmesi Gereken Testler</a:t>
                      </a:r>
                      <a:endParaRPr lang="tr-TR" sz="2200" dirty="0"/>
                    </a:p>
                  </a:txBody>
                  <a:tcPr anchor="ctr"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tr-TR" dirty="0"/>
                        <a:t>ALAN YETERLİLİK TESTLERİ </a:t>
                      </a:r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331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/>
                        <a:t>Türk Dili ve Edebiyatı- Sosyal Bilimler-1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/>
                        <a:t>Sosyal Bilimler-2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/>
                        <a:t> Matematik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/>
                        <a:t>Fen Bilimleri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10">
                <a:tc>
                  <a:txBody>
                    <a:bodyPr/>
                    <a:lstStyle/>
                    <a:p>
                      <a:r>
                        <a:rPr lang="tr-TR" dirty="0"/>
                        <a:t>Sözel Puan için</a:t>
                      </a:r>
                    </a:p>
                  </a:txBody>
                  <a:tcPr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10">
                <a:tc>
                  <a:txBody>
                    <a:bodyPr/>
                    <a:lstStyle/>
                    <a:p>
                      <a:r>
                        <a:rPr lang="tr-TR" dirty="0"/>
                        <a:t>Sayısal Puan için</a:t>
                      </a:r>
                    </a:p>
                  </a:txBody>
                  <a:tcPr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10">
                <a:tc>
                  <a:txBody>
                    <a:bodyPr/>
                    <a:lstStyle/>
                    <a:p>
                      <a:r>
                        <a:rPr lang="tr-TR" dirty="0"/>
                        <a:t>Eşit Ağırlık Puanı için</a:t>
                      </a:r>
                    </a:p>
                  </a:txBody>
                  <a:tcPr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10">
                <a:tc>
                  <a:txBody>
                    <a:bodyPr/>
                    <a:lstStyle/>
                    <a:p>
                      <a:r>
                        <a:rPr lang="tr-TR" dirty="0"/>
                        <a:t>Sözel + Eşit Ağırlık Puanı için</a:t>
                      </a:r>
                    </a:p>
                  </a:txBody>
                  <a:tcPr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10">
                <a:tc>
                  <a:txBody>
                    <a:bodyPr/>
                    <a:lstStyle/>
                    <a:p>
                      <a:r>
                        <a:rPr lang="tr-TR" dirty="0"/>
                        <a:t>Sayısal + Eşit Ağırlık Puanı için</a:t>
                      </a:r>
                    </a:p>
                  </a:txBody>
                  <a:tcPr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10">
                <a:tc>
                  <a:txBody>
                    <a:bodyPr/>
                    <a:lstStyle/>
                    <a:p>
                      <a:r>
                        <a:rPr lang="tr-TR" dirty="0"/>
                        <a:t>Sözel + Sayısal + Eşit Ağırlık  Puanı</a:t>
                      </a:r>
                      <a:r>
                        <a:rPr lang="tr-TR" baseline="0" dirty="0"/>
                        <a:t> İçin</a:t>
                      </a:r>
                      <a:endParaRPr lang="tr-TR" dirty="0"/>
                    </a:p>
                  </a:txBody>
                  <a:tcPr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" name="8 Resim" descr="120px-Orange_check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7726" y="3405188"/>
            <a:ext cx="314325" cy="314325"/>
          </a:xfrm>
          <a:prstGeom prst="rect">
            <a:avLst/>
          </a:prstGeom>
        </p:spPr>
      </p:pic>
      <p:pic>
        <p:nvPicPr>
          <p:cNvPr id="10" name="9 Resim" descr="120px-Orange_check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726" y="4924425"/>
            <a:ext cx="323850" cy="323850"/>
          </a:xfrm>
          <a:prstGeom prst="rect">
            <a:avLst/>
          </a:prstGeom>
        </p:spPr>
      </p:pic>
      <p:pic>
        <p:nvPicPr>
          <p:cNvPr id="11" name="10 Resim" descr="120px-Orange_check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29600" y="3921579"/>
            <a:ext cx="285750" cy="285750"/>
          </a:xfrm>
          <a:prstGeom prst="rect">
            <a:avLst/>
          </a:prstGeom>
        </p:spPr>
      </p:pic>
      <p:pic>
        <p:nvPicPr>
          <p:cNvPr id="12" name="11 Resim" descr="120px-Orange_check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56676" y="3921579"/>
            <a:ext cx="266700" cy="266700"/>
          </a:xfrm>
          <a:prstGeom prst="rect">
            <a:avLst/>
          </a:prstGeom>
        </p:spPr>
      </p:pic>
      <p:pic>
        <p:nvPicPr>
          <p:cNvPr id="13" name="12 Resim" descr="120px-Orange_check.sv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8201" y="4459139"/>
            <a:ext cx="295275" cy="295275"/>
          </a:xfrm>
          <a:prstGeom prst="rect">
            <a:avLst/>
          </a:prstGeom>
        </p:spPr>
      </p:pic>
      <p:pic>
        <p:nvPicPr>
          <p:cNvPr id="14" name="13 Resim" descr="120px-Orange_check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15175" y="4474242"/>
            <a:ext cx="276225" cy="276225"/>
          </a:xfrm>
          <a:prstGeom prst="rect">
            <a:avLst/>
          </a:prstGeom>
        </p:spPr>
      </p:pic>
      <p:pic>
        <p:nvPicPr>
          <p:cNvPr id="15" name="14 Resim" descr="120px-Orange_check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18836" y="3469142"/>
            <a:ext cx="276225" cy="276225"/>
          </a:xfrm>
          <a:prstGeom prst="rect">
            <a:avLst/>
          </a:prstGeom>
        </p:spPr>
      </p:pic>
      <p:pic>
        <p:nvPicPr>
          <p:cNvPr id="16" name="15 Resim" descr="120px-Orange_check.sv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24699" y="5467201"/>
            <a:ext cx="304800" cy="304800"/>
          </a:xfrm>
          <a:prstGeom prst="rect">
            <a:avLst/>
          </a:prstGeom>
        </p:spPr>
      </p:pic>
      <p:pic>
        <p:nvPicPr>
          <p:cNvPr id="17" name="16 Resim" descr="120px-Orange_check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60584" y="5467201"/>
            <a:ext cx="323850" cy="323850"/>
          </a:xfrm>
          <a:prstGeom prst="rect">
            <a:avLst/>
          </a:prstGeom>
        </p:spPr>
      </p:pic>
      <p:pic>
        <p:nvPicPr>
          <p:cNvPr id="18" name="17 Resim" descr="120px-Orange_check.sv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29462" y="4986137"/>
            <a:ext cx="295275" cy="295275"/>
          </a:xfrm>
          <a:prstGeom prst="rect">
            <a:avLst/>
          </a:prstGeom>
        </p:spPr>
      </p:pic>
      <p:pic>
        <p:nvPicPr>
          <p:cNvPr id="19" name="18 Resim" descr="120px-Orange_check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18836" y="4924425"/>
            <a:ext cx="323850" cy="323850"/>
          </a:xfrm>
          <a:prstGeom prst="rect">
            <a:avLst/>
          </a:prstGeom>
        </p:spPr>
      </p:pic>
      <p:pic>
        <p:nvPicPr>
          <p:cNvPr id="20" name="19 Resim" descr="120px-Orange_check.sv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90261" y="5927816"/>
            <a:ext cx="304800" cy="304800"/>
          </a:xfrm>
          <a:prstGeom prst="rect">
            <a:avLst/>
          </a:prstGeom>
        </p:spPr>
      </p:pic>
      <p:pic>
        <p:nvPicPr>
          <p:cNvPr id="21" name="20 Resim" descr="120px-Orange_check.sv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0109" y="5895975"/>
            <a:ext cx="304800" cy="304800"/>
          </a:xfrm>
          <a:prstGeom prst="rect">
            <a:avLst/>
          </a:prstGeom>
        </p:spPr>
      </p:pic>
      <p:pic>
        <p:nvPicPr>
          <p:cNvPr id="22" name="21 Resim" descr="120px-Orange_check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71782" y="5478314"/>
            <a:ext cx="276225" cy="276225"/>
          </a:xfrm>
          <a:prstGeom prst="rect">
            <a:avLst/>
          </a:prstGeom>
        </p:spPr>
      </p:pic>
      <p:pic>
        <p:nvPicPr>
          <p:cNvPr id="23" name="22 Resim" descr="120px-Orange_check.svg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96671" y="5927816"/>
            <a:ext cx="304800" cy="304800"/>
          </a:xfrm>
          <a:prstGeom prst="rect">
            <a:avLst/>
          </a:prstGeom>
        </p:spPr>
      </p:pic>
      <p:pic>
        <p:nvPicPr>
          <p:cNvPr id="24" name="23 Resim" descr="120px-Orange_check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34224" y="5899513"/>
            <a:ext cx="285750" cy="285750"/>
          </a:xfrm>
          <a:prstGeom prst="rect">
            <a:avLst/>
          </a:prstGeom>
        </p:spPr>
      </p:pic>
      <p:grpSp>
        <p:nvGrpSpPr>
          <p:cNvPr id="26" name="Group 3"/>
          <p:cNvGrpSpPr/>
          <p:nvPr/>
        </p:nvGrpSpPr>
        <p:grpSpPr>
          <a:xfrm>
            <a:off x="0" y="164310"/>
            <a:ext cx="9144000" cy="1077218"/>
            <a:chOff x="-218536" y="-1131860"/>
            <a:chExt cx="12192000" cy="1436291"/>
          </a:xfrm>
          <a:solidFill>
            <a:schemeClr val="accent3"/>
          </a:solidFill>
        </p:grpSpPr>
        <p:sp>
          <p:nvSpPr>
            <p:cNvPr id="27" name="TextBox 4"/>
            <p:cNvSpPr txBox="1"/>
            <p:nvPr/>
          </p:nvSpPr>
          <p:spPr>
            <a:xfrm>
              <a:off x="-218536" y="-1131860"/>
              <a:ext cx="12192000" cy="1436291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tr-TR" sz="40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Bebas Neue" panose="020B0606020202050201" pitchFamily="34" charset="0"/>
                </a:rPr>
                <a:t>PUAN TÜRLERİ İÇİN</a:t>
              </a:r>
              <a:endParaRPr lang="tr-T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bas Neue" panose="020B0606020202050201" pitchFamily="34" charset="0"/>
              </a:endParaRPr>
            </a:p>
            <a:p>
              <a:pPr algn="ctr"/>
              <a:endPara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bas Neue" panose="020B0606020202050201" pitchFamily="34" charset="0"/>
              </a:endParaRPr>
            </a:p>
          </p:txBody>
        </p:sp>
        <p:sp>
          <p:nvSpPr>
            <p:cNvPr id="28" name="Rectangle 5"/>
            <p:cNvSpPr/>
            <p:nvPr/>
          </p:nvSpPr>
          <p:spPr>
            <a:xfrm>
              <a:off x="324617" y="-433978"/>
              <a:ext cx="10944665" cy="61555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tr-TR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HANGİ TESTLER ÇÖZÜLMELİ?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30" name="2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Dikdörtgen"/>
          <p:cNvSpPr/>
          <p:nvPr/>
        </p:nvSpPr>
        <p:spPr>
          <a:xfrm>
            <a:off x="0" y="161218"/>
            <a:ext cx="9144000" cy="99203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BARAJ PUANLARI</a:t>
            </a:r>
            <a:endParaRPr lang="tr-TR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1768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2">
                  <a:lumMod val="50000"/>
                </a:schemeClr>
              </a:solidFill>
              <a:latin typeface="Bebas Neue" panose="020B0606020202050201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978" y="3251575"/>
            <a:ext cx="7401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dirty="0" smtClean="0">
                <a:solidFill>
                  <a:schemeClr val="accent1"/>
                </a:solidFill>
              </a:rPr>
              <a:t>2021 yılı TYT puanı 200 ve üzeri olanlar, isterlerse bu puanı 2022 yılında kullanabilirler.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977" y="4759680"/>
            <a:ext cx="801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2022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ılı TYT </a:t>
            </a:r>
            <a:r>
              <a:rPr lang="tr-TR" sz="20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p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uanı 2023 </a:t>
            </a:r>
            <a:r>
              <a:rPr lang="tr-TR" sz="2000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YKS’de</a:t>
            </a:r>
            <a:r>
              <a:rPr lang="tr-TR" sz="2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kullanılamayacaktır. 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3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635977" y="1817790"/>
            <a:ext cx="8206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200" b="1" dirty="0" smtClean="0"/>
              <a:t>TYT ve AYT için Baraj puanı uygulaması 2022 yılında kaldırılmıştır.</a:t>
            </a:r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23755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0" y="193689"/>
            <a:ext cx="9144000" cy="954107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Roboto Bk" pitchFamily="2" charset="0"/>
              </a:rPr>
              <a:t>PUANIN HESAPLANABİLMESİ İÇİN</a:t>
            </a:r>
          </a:p>
          <a:p>
            <a:pPr algn="ctr"/>
            <a:r>
              <a:rPr lang="tr-T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Roboto Bk" pitchFamily="2" charset="0"/>
              </a:rPr>
              <a:t>EN AZ KAÇNET YAPMAK GEREKİR?</a:t>
            </a:r>
            <a:endParaRPr lang="tr-T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Roboto Bk" pitchFamily="2" charset="0"/>
            </a:endParaRPr>
          </a:p>
        </p:txBody>
      </p:sp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84880"/>
              </p:ext>
            </p:extLst>
          </p:nvPr>
        </p:nvGraphicFramePr>
        <p:xfrm>
          <a:off x="759679" y="1265482"/>
          <a:ext cx="7772400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sz="4000" b="1" cap="none" spc="0" dirty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</a:rPr>
                        <a:t>TYT</a:t>
                      </a:r>
                      <a:endParaRPr lang="tr-TR" sz="4000" b="1" cap="none" spc="0" dirty="0">
                        <a:ln w="12700">
                          <a:solidFill>
                            <a:schemeClr val="accent1"/>
                          </a:solidFill>
                          <a:prstDash val="solid"/>
                        </a:ln>
                        <a:pattFill prst="pct50">
                          <a:fgClr>
                            <a:schemeClr val="accent1"/>
                          </a:fgClr>
                          <a:bgClr>
                            <a:schemeClr val="accent1">
                              <a:lumMod val="20000"/>
                              <a:lumOff val="80000"/>
                            </a:schemeClr>
                          </a:bgClr>
                        </a:pattFill>
                        <a:effectLst>
                          <a:outerShdw dist="38100" dir="2640000" algn="bl" rotWithShape="0">
                            <a:schemeClr val="accent1"/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Türkçe Testi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Temel Matematik Testi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 2 testin en az birinden ham puanı       </a:t>
                      </a:r>
                      <a:r>
                        <a:rPr lang="tr-TR" b="1" dirty="0" smtClean="0"/>
                        <a:t>0,5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6" name="Resi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843" y="1672525"/>
            <a:ext cx="390934" cy="390934"/>
          </a:xfrm>
          <a:prstGeom prst="rect">
            <a:avLst/>
          </a:prstGeom>
        </p:spPr>
      </p:pic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854227"/>
              </p:ext>
            </p:extLst>
          </p:nvPr>
        </p:nvGraphicFramePr>
        <p:xfrm>
          <a:off x="759679" y="2129039"/>
          <a:ext cx="77724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sz="4000" b="1" cap="none" spc="0" baseline="0" dirty="0" smtClean="0">
                          <a:ln w="12700" cmpd="sng">
                            <a:solidFill>
                              <a:schemeClr val="accent4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/>
                        </a:rPr>
                        <a:t>SAYISAL</a:t>
                      </a:r>
                      <a:endParaRPr lang="tr-TR" sz="4000" b="1" cap="none" spc="0" dirty="0">
                        <a:ln w="12700" cmpd="sng">
                          <a:solidFill>
                            <a:schemeClr val="accent4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Matematik Testi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Fen Bilimleri Testi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 2 testin en az birinden ham puanı       </a:t>
                      </a:r>
                      <a:r>
                        <a:rPr lang="tr-TR" b="1" dirty="0" smtClean="0"/>
                        <a:t>0,5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o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66898"/>
              </p:ext>
            </p:extLst>
          </p:nvPr>
        </p:nvGraphicFramePr>
        <p:xfrm>
          <a:off x="759679" y="2996829"/>
          <a:ext cx="77724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sz="3600" b="1" cap="none" spc="0" baseline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accent5">
                                <a:lumMod val="60000"/>
                                <a:lumOff val="40000"/>
                              </a:schemeClr>
                            </a:outerShdw>
                          </a:effectLst>
                        </a:rPr>
                        <a:t>EŞİT AĞIRLIK</a:t>
                      </a:r>
                      <a:endParaRPr lang="tr-TR" sz="36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accent5">
                              <a:lumMod val="60000"/>
                              <a:lumOff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Matematik Testi </a:t>
                      </a: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Türk Dili ve Edebiyatı-Sosyal Bilimler-1 Testi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 2 testin en az birinden ham puanı       </a:t>
                      </a:r>
                      <a:r>
                        <a:rPr lang="tr-TR" b="1" dirty="0" smtClean="0"/>
                        <a:t>0,5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512064"/>
              </p:ext>
            </p:extLst>
          </p:nvPr>
        </p:nvGraphicFramePr>
        <p:xfrm>
          <a:off x="759679" y="4185266"/>
          <a:ext cx="77724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sz="4000" b="1" cap="none" spc="0" baseline="0" dirty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</a:rPr>
                        <a:t>SÖZEL</a:t>
                      </a:r>
                      <a:endParaRPr lang="tr-TR" sz="4000" b="1" cap="none" spc="0" dirty="0">
                        <a:ln w="12700">
                          <a:solidFill>
                            <a:schemeClr val="accent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640000" algn="bl" rotWithShape="0">
                            <a:schemeClr val="accent1"/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Türk Dili ve Edebiyatı-Sosyal Bilimler-1 Testi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Sosyal Bilimler-2 Testi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 2 testin en az birinden ham puanı       </a:t>
                      </a:r>
                      <a:r>
                        <a:rPr lang="tr-TR" b="1" dirty="0" smtClean="0"/>
                        <a:t>0,5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o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77740"/>
              </p:ext>
            </p:extLst>
          </p:nvPr>
        </p:nvGraphicFramePr>
        <p:xfrm>
          <a:off x="759679" y="5313872"/>
          <a:ext cx="7772400" cy="793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694">
                <a:tc rowSpan="2">
                  <a:txBody>
                    <a:bodyPr/>
                    <a:lstStyle/>
                    <a:p>
                      <a:pPr algn="ctr"/>
                      <a:r>
                        <a:rPr lang="tr-TR" sz="4000" b="1" cap="none" spc="0" baseline="0" dirty="0" smtClean="0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</a:rPr>
                        <a:t>DİL</a:t>
                      </a:r>
                      <a:endParaRPr lang="tr-TR" sz="4000" b="1" cap="none" spc="0" dirty="0">
                        <a:ln w="12700">
                          <a:solidFill>
                            <a:schemeClr val="tx2">
                              <a:lumMod val="7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dist="38100" dir="2640000" algn="bl" rotWithShape="0">
                            <a:schemeClr val="tx2">
                              <a:lumMod val="75000"/>
                            </a:scheme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Yabancı Dil Testi 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 2 testin en az birinden ham puanı       </a:t>
                      </a:r>
                      <a:r>
                        <a:rPr lang="tr-TR" b="1" dirty="0" smtClean="0"/>
                        <a:t>0,5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3" name="Resi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001" y="2530773"/>
            <a:ext cx="390934" cy="390934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256" y="3660500"/>
            <a:ext cx="390934" cy="390934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843" y="4951333"/>
            <a:ext cx="390934" cy="390934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843" y="5728821"/>
            <a:ext cx="390934" cy="390934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759679" y="6183143"/>
            <a:ext cx="806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Not: Sayısal, Eşit Ağırlık, Sözel ve Dil puanının hesaplanabilmesi için TYT puanının hesaplanması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56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0" y="120047"/>
            <a:ext cx="9144000" cy="954107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2800" dirty="0">
                <a:solidFill>
                  <a:schemeClr val="accent1"/>
                </a:solidFill>
              </a:rPr>
              <a:t>Yükseköğretim Programlarına Başvurabilmek İçin En Az Kaç Puan Almak Gerekir?</a:t>
            </a:r>
            <a:endParaRPr lang="tr-T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Roboto Bk" pitchFamily="2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67236"/>
              </p:ext>
            </p:extLst>
          </p:nvPr>
        </p:nvGraphicFramePr>
        <p:xfrm>
          <a:off x="155275" y="1397000"/>
          <a:ext cx="8747571" cy="40690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556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7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85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Yükseköğretim Programının Türü</a:t>
                      </a:r>
                      <a:endParaRPr lang="tr-TR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İlgili Puan Türleri 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Puan/Başarı Sırası Koşulu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856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Ön lisans programlarını tercih edebilmek için</a:t>
                      </a:r>
                      <a:endParaRPr lang="tr-TR" dirty="0"/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 sınav puanının hesaplanmış olması gerekmektedir. 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856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Özel yetenek gerektiren lisans programlarına ön kayıt yaptırabilmek için </a:t>
                      </a:r>
                      <a:r>
                        <a:rPr lang="tr-TR" sz="1050" i="1" dirty="0" smtClean="0"/>
                        <a:t>(Devlet Konservatuvarlarının / Konservatuvarların lise devresi mezunlarının Konservatuvarların lisans devresine yerleştirilmesinde merkezî sınav puanı aranmaz.)</a:t>
                      </a:r>
                      <a:endParaRPr lang="tr-TR" sz="1050" i="1" dirty="0"/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 sınav puanının hesaplanmış olması gerekmektedir. * 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856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Merkezi yerleştirme yapılan lisans programlarını tercih edebilmek için</a:t>
                      </a:r>
                      <a:endParaRPr lang="tr-TR" dirty="0"/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İlgili puan türünde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İlgili puan türünde sınav puanının hesaplanmış olması gerekmektedir.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856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Özel yetenek gerektiren öğretmenlik programlarına ön kayıt yaptırabilmek için</a:t>
                      </a:r>
                      <a:endParaRPr lang="tr-TR" dirty="0"/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TYT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En düşük 800 bininci (800.000)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55274" y="5686845"/>
            <a:ext cx="874757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* Bu programlara en az kaç puan almış adayların başvurabileceklerine ilgili yükseköğretim kurumunca karar verilerek, ilgili yükseköğretim kurumunca basın-yayın organlarıyla adaylara duyurulacaktır.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97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60401" y="203427"/>
            <a:ext cx="8800719" cy="99975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SAYISAL</a:t>
            </a:r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tr-T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PUAN </a:t>
            </a:r>
            <a:r>
              <a:rPr lang="tr-TR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TÜRÜNDEN ÖĞRECİ ALAN BÖLÜMLER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4" name="1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5023"/>
              </p:ext>
            </p:extLst>
          </p:nvPr>
        </p:nvGraphicFramePr>
        <p:xfrm>
          <a:off x="254972" y="1300706"/>
          <a:ext cx="8611575" cy="54864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61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Tıp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Beslenme ve Diyetetik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Bilgisayar ve Yazılım Mühendisliği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Dil ve Konuşma Terapisi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Dijital Oyun Tasarımı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Diş Hekimliği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Eczacılık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 err="1"/>
                        <a:t>Ergoterapi</a:t>
                      </a:r>
                      <a:r>
                        <a:rPr lang="tr-TR" dirty="0"/>
                        <a:t> (Fakülte, Yüksek kul)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Fizyoterapi ve Rehabilitasyon (Fakülte-Yüksek Okul)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Genetik ve </a:t>
                      </a:r>
                      <a:r>
                        <a:rPr lang="tr-TR" dirty="0" err="1"/>
                        <a:t>Biyomühendislik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Hemşirelik (Fakülte)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İç Mimarlık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Kentsel Tasarım ve Peyzaj Mimarlığı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Mimarlık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6269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Moleküler Biyoloji ve Genetik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225716" y="118664"/>
            <a:ext cx="8696216" cy="96555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EŞİT AĞIRLIK</a:t>
            </a:r>
            <a:r>
              <a:rPr lang="tr-TR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tr-TR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PUAN TÜRÜNDEN ÖĞRECİ ALAN BÖLÜMLER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76167" y="6492875"/>
            <a:ext cx="317648" cy="365125"/>
          </a:xfrm>
        </p:spPr>
        <p:txBody>
          <a:bodyPr/>
          <a:lstStyle/>
          <a:p>
            <a:fld id="{2F0443AE-4F20-4B40-B91B-135E9B6A23DD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14" name="1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191337"/>
              </p:ext>
            </p:extLst>
          </p:nvPr>
        </p:nvGraphicFramePr>
        <p:xfrm>
          <a:off x="354045" y="1189037"/>
          <a:ext cx="8480946" cy="5486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8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b="0" dirty="0"/>
                        <a:t>Hukuk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Çocuk Gelişimi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Sosyal Hizmet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Grafik Tasarım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Siyaset Bilimi ve Kamu Yönetimi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İç Mimarlık ve Çevre Tasarımı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Bankacılık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İktisadi ve İdari Bilimler Programları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İşletme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Kamu Yönetimi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Uluslararası İlişkiler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Moda Tasarımı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Psikoloji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Rehberlik ve Psikolojik Danışmanlık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Sınıf Öğretmenliği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Dikdörtgen"/>
          <p:cNvSpPr/>
          <p:nvPr/>
        </p:nvSpPr>
        <p:spPr>
          <a:xfrm>
            <a:off x="0" y="115273"/>
            <a:ext cx="9144000" cy="1227909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TextBox 4"/>
          <p:cNvSpPr txBox="1"/>
          <p:nvPr/>
        </p:nvSpPr>
        <p:spPr>
          <a:xfrm>
            <a:off x="0" y="141768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2">
                  <a:lumMod val="50000"/>
                </a:schemeClr>
              </a:solidFill>
              <a:latin typeface="Bebas Neue" panose="020B0606020202050201" pitchFamily="34" charset="0"/>
            </a:endParaRPr>
          </a:p>
        </p:txBody>
      </p:sp>
      <p:grpSp>
        <p:nvGrpSpPr>
          <p:cNvPr id="34" name="33 Grup"/>
          <p:cNvGrpSpPr/>
          <p:nvPr/>
        </p:nvGrpSpPr>
        <p:grpSpPr>
          <a:xfrm>
            <a:off x="377562" y="295977"/>
            <a:ext cx="8388876" cy="7097582"/>
            <a:chOff x="5109398" y="-4348460"/>
            <a:chExt cx="8388876" cy="7097582"/>
          </a:xfrm>
        </p:grpSpPr>
        <p:sp>
          <p:nvSpPr>
            <p:cNvPr id="7" name="Rectangle 6"/>
            <p:cNvSpPr/>
            <p:nvPr/>
          </p:nvSpPr>
          <p:spPr>
            <a:xfrm>
              <a:off x="5271422" y="2287457"/>
              <a:ext cx="740146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endParaRPr lang="en-US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35970" y="-4348460"/>
              <a:ext cx="80623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400" b="1" dirty="0" smtClean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SINAV BAŞVURULARI</a:t>
              </a:r>
              <a:endParaRPr lang="en-US" sz="4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109398" y="-1982188"/>
              <a:ext cx="2239908" cy="2258838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11 ŞUBAT </a:t>
              </a:r>
            </a:p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07 MART </a:t>
              </a:r>
            </a:p>
            <a:p>
              <a:pPr algn="ctr"/>
              <a:r>
                <a:rPr lang="tr-TR" sz="2400" b="1" dirty="0" smtClean="0">
                  <a:solidFill>
                    <a:schemeClr val="tx1"/>
                  </a:solidFill>
                </a:rPr>
                <a:t>2022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5" name="3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912" y="1742171"/>
            <a:ext cx="5270997" cy="2566307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>
          <a:xfrm>
            <a:off x="4882157" y="5312355"/>
            <a:ext cx="4552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115 TL</a:t>
            </a:r>
            <a:endParaRPr lang="tr-TR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5669027" y="4349816"/>
            <a:ext cx="424419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Roboto Bk" pitchFamily="2" charset="0"/>
              </a:rPr>
              <a:t>SINAV ÜCRETİ</a:t>
            </a:r>
          </a:p>
          <a:p>
            <a:r>
              <a:rPr lang="tr-TR" sz="2500" dirty="0" smtClean="0"/>
              <a:t>HER OTURUM İÇİN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80226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99589" y="112706"/>
            <a:ext cx="8794226" cy="115439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SÖZEL </a:t>
            </a:r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PUAN </a:t>
            </a:r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TÜRÜNDEN ÖĞRECİ ALAN BÖLÜMLER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76167" y="6492875"/>
            <a:ext cx="317648" cy="365125"/>
          </a:xfrm>
        </p:spPr>
        <p:txBody>
          <a:bodyPr/>
          <a:lstStyle/>
          <a:p>
            <a:fld id="{2F0443AE-4F20-4B40-B91B-135E9B6A23DD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4" name="1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02748"/>
              </p:ext>
            </p:extLst>
          </p:nvPr>
        </p:nvGraphicFramePr>
        <p:xfrm>
          <a:off x="277967" y="1371600"/>
          <a:ext cx="8670091" cy="5486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7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4143">
                <a:tc>
                  <a:txBody>
                    <a:bodyPr/>
                    <a:lstStyle/>
                    <a:p>
                      <a:r>
                        <a:rPr lang="tr-TR" b="0" dirty="0"/>
                        <a:t>Animasyon ve Oyun Tasarımı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Çizgi Film ve Animasyon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Halkla İlişkiler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İlahiyat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Okul Öncesi Öğretmenliği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Özel Eğitim Öğretmenliği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Radyo, Televizyon ve Sinema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Rekreasyon Yönetimi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Sinema ve Televizyon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Sosyal Bilgiler Öğretmenliği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Türkçe Öğretmenliği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Tarih Öğretmenliği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Medya ve İletişim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İslam ve Din Bilimleri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4143">
                <a:tc>
                  <a:txBody>
                    <a:bodyPr/>
                    <a:lstStyle/>
                    <a:p>
                      <a:r>
                        <a:rPr lang="tr-TR" dirty="0"/>
                        <a:t>Gastronomi ve Mutfak Sanatları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38 Grup"/>
          <p:cNvGrpSpPr/>
          <p:nvPr/>
        </p:nvGrpSpPr>
        <p:grpSpPr>
          <a:xfrm>
            <a:off x="545958" y="1774756"/>
            <a:ext cx="1606305" cy="2294393"/>
            <a:chOff x="3725967" y="0"/>
            <a:chExt cx="2288287" cy="3299298"/>
          </a:xfrm>
        </p:grpSpPr>
        <p:sp>
          <p:nvSpPr>
            <p:cNvPr id="16" name="Oval 15"/>
            <p:cNvSpPr/>
            <p:nvPr/>
          </p:nvSpPr>
          <p:spPr>
            <a:xfrm>
              <a:off x="3725967" y="0"/>
              <a:ext cx="2288285" cy="2331720"/>
            </a:xfrm>
            <a:prstGeom prst="ellipse">
              <a:avLst/>
            </a:prstGeom>
            <a:blipFill>
              <a:blip r:embed="rId2" cstate="print"/>
              <a:stretch>
                <a:fillRect/>
              </a:stretch>
            </a:blip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25968" y="2283077"/>
              <a:ext cx="2288286" cy="9797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350" dirty="0"/>
            </a:p>
            <a:p>
              <a:pPr algn="ctr"/>
              <a:endParaRPr lang="tr-TR" sz="135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484" y="2325628"/>
              <a:ext cx="2171255" cy="973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Black" pitchFamily="34" charset="0"/>
                </a:rPr>
                <a:t>HUKUK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Eşit Ağırlık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100 </a:t>
              </a:r>
              <a:r>
                <a:rPr lang="tr-TR" sz="1200" dirty="0" smtClean="0">
                  <a:solidFill>
                    <a:schemeClr val="bg1"/>
                  </a:solidFill>
                  <a:latin typeface="Arial Black" pitchFamily="34" charset="0"/>
                </a:rPr>
                <a:t>Bin</a:t>
              </a:r>
              <a:endParaRPr lang="en-US" sz="1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8" name="2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4" name="33 Yuvarlatılmış Dikdörtgen"/>
          <p:cNvSpPr/>
          <p:nvPr/>
        </p:nvSpPr>
        <p:spPr>
          <a:xfrm>
            <a:off x="202813" y="349764"/>
            <a:ext cx="8603231" cy="116552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Bazı Bölümler İçin Uygulanan Sıralama</a:t>
            </a:r>
          </a:p>
          <a:p>
            <a:pPr algn="ctr"/>
            <a:r>
              <a:rPr lang="tr-T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Şartı</a:t>
            </a:r>
          </a:p>
        </p:txBody>
      </p:sp>
      <p:grpSp>
        <p:nvGrpSpPr>
          <p:cNvPr id="44" name="43 Grup"/>
          <p:cNvGrpSpPr/>
          <p:nvPr/>
        </p:nvGrpSpPr>
        <p:grpSpPr>
          <a:xfrm>
            <a:off x="7014380" y="1737405"/>
            <a:ext cx="1696913" cy="2301438"/>
            <a:chOff x="6517759" y="0"/>
            <a:chExt cx="2307265" cy="3331105"/>
          </a:xfrm>
        </p:grpSpPr>
        <p:sp>
          <p:nvSpPr>
            <p:cNvPr id="18" name="Rectangle 17"/>
            <p:cNvSpPr/>
            <p:nvPr/>
          </p:nvSpPr>
          <p:spPr>
            <a:xfrm>
              <a:off x="6517760" y="2302011"/>
              <a:ext cx="2307264" cy="9878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40" name="39 Grup"/>
            <p:cNvGrpSpPr/>
            <p:nvPr/>
          </p:nvGrpSpPr>
          <p:grpSpPr>
            <a:xfrm>
              <a:off x="6517759" y="0"/>
              <a:ext cx="2307263" cy="3331105"/>
              <a:chOff x="6517759" y="0"/>
              <a:chExt cx="2307263" cy="3331105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6517759" y="0"/>
                <a:ext cx="2307263" cy="2351058"/>
              </a:xfrm>
              <a:prstGeom prst="ellipse">
                <a:avLst/>
              </a:prstGeom>
              <a:blipFill>
                <a:blip r:embed="rId3" cstate="print"/>
                <a:stretch>
                  <a:fillRect/>
                </a:stretch>
              </a:blip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TextBox 14"/>
              <p:cNvSpPr txBox="1"/>
              <p:nvPr/>
            </p:nvSpPr>
            <p:spPr>
              <a:xfrm>
                <a:off x="6653767" y="2351058"/>
                <a:ext cx="2171255" cy="980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spc="50" dirty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rgbClr val="FFFF00">
                        <a:alpha val="95000"/>
                      </a:srgb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latin typeface="Arial Black" pitchFamily="34" charset="0"/>
                  </a:rPr>
                  <a:t>TIP</a:t>
                </a:r>
              </a:p>
              <a:p>
                <a:pPr algn="ctr"/>
                <a:r>
                  <a:rPr lang="tr-TR" sz="1200" dirty="0">
                    <a:solidFill>
                      <a:schemeClr val="bg1"/>
                    </a:solidFill>
                    <a:latin typeface="Arial Black" pitchFamily="34" charset="0"/>
                  </a:rPr>
                  <a:t>Sayısal</a:t>
                </a:r>
              </a:p>
              <a:p>
                <a:pPr algn="ctr"/>
                <a:r>
                  <a:rPr lang="tr-TR" sz="1200" dirty="0">
                    <a:solidFill>
                      <a:schemeClr val="bg1"/>
                    </a:solidFill>
                    <a:latin typeface="Arial Black" pitchFamily="34" charset="0"/>
                  </a:rPr>
                  <a:t>50 </a:t>
                </a:r>
                <a:r>
                  <a:rPr lang="tr-TR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Bin</a:t>
                </a:r>
                <a:endParaRPr lang="en-US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</p:grpSp>
      </p:grpSp>
      <p:grpSp>
        <p:nvGrpSpPr>
          <p:cNvPr id="42" name="41 Grup"/>
          <p:cNvGrpSpPr/>
          <p:nvPr/>
        </p:nvGrpSpPr>
        <p:grpSpPr>
          <a:xfrm>
            <a:off x="2727866" y="1737405"/>
            <a:ext cx="1539337" cy="2339981"/>
            <a:chOff x="3664456" y="3393181"/>
            <a:chExt cx="2288287" cy="3305324"/>
          </a:xfrm>
        </p:grpSpPr>
        <p:sp>
          <p:nvSpPr>
            <p:cNvPr id="26" name="Oval 25"/>
            <p:cNvSpPr/>
            <p:nvPr/>
          </p:nvSpPr>
          <p:spPr>
            <a:xfrm>
              <a:off x="3664456" y="3393181"/>
              <a:ext cx="2288285" cy="2331720"/>
            </a:xfrm>
            <a:prstGeom prst="ellipse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664457" y="5718790"/>
              <a:ext cx="2288286" cy="9797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TextBox 14"/>
            <p:cNvSpPr txBox="1"/>
            <p:nvPr/>
          </p:nvSpPr>
          <p:spPr>
            <a:xfrm>
              <a:off x="3724231" y="5733162"/>
              <a:ext cx="2171255" cy="956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Black" pitchFamily="34" charset="0"/>
                </a:rPr>
                <a:t>ECZACILIK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Sayısal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100 </a:t>
              </a:r>
              <a:r>
                <a:rPr lang="tr-TR" sz="1200" dirty="0" smtClean="0">
                  <a:solidFill>
                    <a:schemeClr val="bg1"/>
                  </a:solidFill>
                  <a:latin typeface="Arial Black" pitchFamily="34" charset="0"/>
                </a:rPr>
                <a:t>Bin</a:t>
              </a:r>
              <a:endParaRPr lang="en-US" sz="1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5" name="44 Grup"/>
          <p:cNvGrpSpPr/>
          <p:nvPr/>
        </p:nvGrpSpPr>
        <p:grpSpPr>
          <a:xfrm>
            <a:off x="4791977" y="1737404"/>
            <a:ext cx="1681997" cy="2320173"/>
            <a:chOff x="6632200" y="3375011"/>
            <a:chExt cx="2288287" cy="3315957"/>
          </a:xfrm>
        </p:grpSpPr>
        <p:sp>
          <p:nvSpPr>
            <p:cNvPr id="31" name="Rectangle 12"/>
            <p:cNvSpPr/>
            <p:nvPr/>
          </p:nvSpPr>
          <p:spPr>
            <a:xfrm>
              <a:off x="6632201" y="5711253"/>
              <a:ext cx="2288286" cy="9797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Oval 15"/>
            <p:cNvSpPr/>
            <p:nvPr/>
          </p:nvSpPr>
          <p:spPr>
            <a:xfrm>
              <a:off x="6632200" y="3375011"/>
              <a:ext cx="2288285" cy="2331721"/>
            </a:xfrm>
            <a:prstGeom prst="ellips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TextBox 14"/>
            <p:cNvSpPr txBox="1"/>
            <p:nvPr/>
          </p:nvSpPr>
          <p:spPr>
            <a:xfrm>
              <a:off x="6699652" y="5767241"/>
              <a:ext cx="2171255" cy="923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Arial Black" pitchFamily="34" charset="0"/>
                </a:rPr>
                <a:t>DİŞ HEKİMLİĞİ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Sayısal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80 </a:t>
              </a:r>
              <a:r>
                <a:rPr lang="tr-TR" sz="1200" dirty="0" smtClean="0">
                  <a:solidFill>
                    <a:schemeClr val="bg1"/>
                  </a:solidFill>
                  <a:latin typeface="Arial Black" pitchFamily="34" charset="0"/>
                </a:rPr>
                <a:t>Bin</a:t>
              </a:r>
              <a:endParaRPr lang="en-US" sz="1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22" name="40 Grup"/>
          <p:cNvGrpSpPr/>
          <p:nvPr/>
        </p:nvGrpSpPr>
        <p:grpSpPr>
          <a:xfrm>
            <a:off x="587035" y="4371071"/>
            <a:ext cx="1727783" cy="2206287"/>
            <a:chOff x="470118" y="3541607"/>
            <a:chExt cx="2294347" cy="3207977"/>
          </a:xfrm>
        </p:grpSpPr>
        <p:sp>
          <p:nvSpPr>
            <p:cNvPr id="24" name="Oval 23"/>
            <p:cNvSpPr/>
            <p:nvPr/>
          </p:nvSpPr>
          <p:spPr>
            <a:xfrm>
              <a:off x="470118" y="3541607"/>
              <a:ext cx="2294345" cy="2214606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Rectangle 6"/>
            <p:cNvSpPr/>
            <p:nvPr/>
          </p:nvSpPr>
          <p:spPr>
            <a:xfrm>
              <a:off x="470119" y="5763178"/>
              <a:ext cx="2294346" cy="9305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TextBox 14"/>
            <p:cNvSpPr txBox="1"/>
            <p:nvPr/>
          </p:nvSpPr>
          <p:spPr>
            <a:xfrm>
              <a:off x="534465" y="5765058"/>
              <a:ext cx="2171255" cy="984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accent1"/>
                  </a:solidFill>
                  <a:effectLst>
                    <a:outerShdw blurRad="50800" algn="tl" rotWithShape="0">
                      <a:srgbClr val="000000"/>
                    </a:outerShdw>
                  </a:effectLst>
                  <a:latin typeface="Arial Black" pitchFamily="34" charset="0"/>
                </a:rPr>
                <a:t>MÜHENDİSLİK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Sayısal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300 </a:t>
              </a:r>
              <a:r>
                <a:rPr lang="tr-TR" sz="1200" dirty="0" smtClean="0">
                  <a:solidFill>
                    <a:schemeClr val="bg1"/>
                  </a:solidFill>
                  <a:latin typeface="Arial Black" pitchFamily="34" charset="0"/>
                </a:rPr>
                <a:t>Bin</a:t>
              </a:r>
              <a:endParaRPr lang="en-US" sz="1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2" name="41 Grup"/>
          <p:cNvGrpSpPr/>
          <p:nvPr/>
        </p:nvGrpSpPr>
        <p:grpSpPr>
          <a:xfrm>
            <a:off x="2670154" y="4217825"/>
            <a:ext cx="1716227" cy="2317445"/>
            <a:chOff x="3664456" y="3393181"/>
            <a:chExt cx="2288287" cy="3305324"/>
          </a:xfrm>
        </p:grpSpPr>
        <p:sp>
          <p:nvSpPr>
            <p:cNvPr id="33" name="Oval 32"/>
            <p:cNvSpPr/>
            <p:nvPr/>
          </p:nvSpPr>
          <p:spPr>
            <a:xfrm>
              <a:off x="3664456" y="3393181"/>
              <a:ext cx="2288285" cy="2331720"/>
            </a:xfrm>
            <a:prstGeom prst="ellipse">
              <a:avLst/>
            </a:prstGeom>
            <a:blipFill>
              <a:blip r:embed="rId7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Rectangle 22"/>
            <p:cNvSpPr/>
            <p:nvPr/>
          </p:nvSpPr>
          <p:spPr>
            <a:xfrm>
              <a:off x="3664457" y="5718790"/>
              <a:ext cx="2288286" cy="9797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TextBox 14"/>
            <p:cNvSpPr txBox="1"/>
            <p:nvPr/>
          </p:nvSpPr>
          <p:spPr>
            <a:xfrm>
              <a:off x="3741686" y="5925206"/>
              <a:ext cx="2171254" cy="702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accent1"/>
                  </a:solidFill>
                  <a:effectLst>
                    <a:outerShdw blurRad="50800" algn="tl" rotWithShape="0">
                      <a:srgbClr val="000000"/>
                    </a:outerShdw>
                  </a:effectLst>
                  <a:latin typeface="Arial Black" pitchFamily="34" charset="0"/>
                </a:rPr>
                <a:t>ÖĞRETMENLİK</a:t>
              </a:r>
            </a:p>
            <a:p>
              <a:pPr algn="ctr"/>
              <a:r>
                <a:rPr lang="tr-TR" sz="1400" dirty="0">
                  <a:solidFill>
                    <a:schemeClr val="bg1"/>
                  </a:solidFill>
                  <a:latin typeface="Arial Black" pitchFamily="34" charset="0"/>
                </a:rPr>
                <a:t>300 </a:t>
              </a:r>
              <a:r>
                <a:rPr lang="tr-TR" sz="1400" dirty="0" smtClean="0">
                  <a:solidFill>
                    <a:schemeClr val="bg1"/>
                  </a:solidFill>
                  <a:latin typeface="Arial Black" pitchFamily="34" charset="0"/>
                </a:rPr>
                <a:t>Bin</a:t>
              </a:r>
              <a:endParaRPr lang="en-US" sz="1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3" name="44 Grup"/>
          <p:cNvGrpSpPr/>
          <p:nvPr/>
        </p:nvGrpSpPr>
        <p:grpSpPr>
          <a:xfrm>
            <a:off x="4807609" y="4296870"/>
            <a:ext cx="1563072" cy="2226291"/>
            <a:chOff x="6632200" y="3375011"/>
            <a:chExt cx="2288287" cy="3315957"/>
          </a:xfrm>
        </p:grpSpPr>
        <p:sp>
          <p:nvSpPr>
            <p:cNvPr id="46" name="Rectangle 12"/>
            <p:cNvSpPr/>
            <p:nvPr/>
          </p:nvSpPr>
          <p:spPr>
            <a:xfrm>
              <a:off x="6632201" y="5711253"/>
              <a:ext cx="2288286" cy="9797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Oval 15"/>
            <p:cNvSpPr/>
            <p:nvPr/>
          </p:nvSpPr>
          <p:spPr>
            <a:xfrm>
              <a:off x="6632200" y="3375011"/>
              <a:ext cx="2288285" cy="2331721"/>
            </a:xfrm>
            <a:prstGeom prst="ellipse">
              <a:avLst/>
            </a:prstGeom>
            <a:blipFill>
              <a:blip r:embed="rId8" cstate="print"/>
              <a:stretch>
                <a:fillRect/>
              </a:stretch>
            </a:blip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TextBox 14"/>
            <p:cNvSpPr txBox="1"/>
            <p:nvPr/>
          </p:nvSpPr>
          <p:spPr>
            <a:xfrm>
              <a:off x="6749231" y="5682447"/>
              <a:ext cx="2171254" cy="1008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accent1"/>
                  </a:solidFill>
                  <a:effectLst>
                    <a:outerShdw blurRad="50800" algn="tl" rotWithShape="0">
                      <a:srgbClr val="000000"/>
                    </a:outerShdw>
                  </a:effectLst>
                  <a:latin typeface="Arial Black" pitchFamily="34" charset="0"/>
                </a:rPr>
                <a:t>MİMARLIK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Sayısal</a:t>
              </a:r>
            </a:p>
            <a:p>
              <a:pPr algn="ctr"/>
              <a:r>
                <a:rPr lang="tr-TR" sz="1200" dirty="0">
                  <a:solidFill>
                    <a:schemeClr val="bg1"/>
                  </a:solidFill>
                  <a:latin typeface="Arial Black" pitchFamily="34" charset="0"/>
                </a:rPr>
                <a:t>250 </a:t>
              </a:r>
              <a:r>
                <a:rPr lang="tr-TR" sz="1200" dirty="0" smtClean="0">
                  <a:solidFill>
                    <a:schemeClr val="bg1"/>
                  </a:solidFill>
                  <a:latin typeface="Arial Black" pitchFamily="34" charset="0"/>
                </a:rPr>
                <a:t>Bin</a:t>
              </a:r>
              <a:endParaRPr lang="en-US" sz="1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438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043" y="4523357"/>
            <a:ext cx="228600" cy="228600"/>
          </a:xfrm>
          <a:prstGeom prst="rect">
            <a:avLst/>
          </a:prstGeom>
        </p:spPr>
      </p:pic>
      <p:sp>
        <p:nvSpPr>
          <p:cNvPr id="26" name="2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9" name="TextBox 4"/>
          <p:cNvSpPr txBox="1"/>
          <p:nvPr/>
        </p:nvSpPr>
        <p:spPr>
          <a:xfrm>
            <a:off x="19359" y="248393"/>
            <a:ext cx="9144000" cy="95410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Roboto Bk" pitchFamily="2" charset="0"/>
              </a:rPr>
              <a:t>ORTAÖĞRETİM BAŞARI </a:t>
            </a:r>
            <a:r>
              <a:rPr lang="tr-TR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Roboto Bk" pitchFamily="2" charset="0"/>
              </a:rPr>
              <a:t>PUANI NASIL HESAPLANIR?</a:t>
            </a:r>
          </a:p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ea typeface="Roboto Bk" pitchFamily="2" charset="0"/>
            </a:endParaRPr>
          </a:p>
        </p:txBody>
      </p:sp>
      <p:sp>
        <p:nvSpPr>
          <p:cNvPr id="12" name="24 Altbilgi Yer Tutucusu"/>
          <p:cNvSpPr txBox="1">
            <a:spLocks/>
          </p:cNvSpPr>
          <p:nvPr/>
        </p:nvSpPr>
        <p:spPr>
          <a:xfrm>
            <a:off x="594903" y="1660675"/>
            <a:ext cx="7920447" cy="4570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dirty="0" smtClean="0">
                <a:solidFill>
                  <a:schemeClr val="accent5">
                    <a:lumMod val="50000"/>
                  </a:schemeClr>
                </a:solidFill>
              </a:rPr>
              <a:t>OBP = ( Diploma Notu X 5 ) X 0,12</a:t>
            </a:r>
          </a:p>
          <a:p>
            <a:endParaRPr lang="tr-TR" sz="4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tr-TR" sz="4000" b="1" dirty="0" smtClean="0">
                <a:solidFill>
                  <a:srgbClr val="FF0000"/>
                </a:solidFill>
              </a:rPr>
              <a:t>ÖRNEK HESAPLAMA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Diploma Notu 80 </a:t>
            </a:r>
            <a:r>
              <a:rPr lang="tr-TR" sz="4000" b="1" dirty="0">
                <a:solidFill>
                  <a:srgbClr val="FF0000"/>
                </a:solidFill>
              </a:rPr>
              <a:t>O</a:t>
            </a:r>
            <a:r>
              <a:rPr lang="tr-TR" sz="4000" b="1" dirty="0" smtClean="0">
                <a:solidFill>
                  <a:srgbClr val="FF0000"/>
                </a:solidFill>
              </a:rPr>
              <a:t>lan Öğrenci</a:t>
            </a:r>
          </a:p>
          <a:p>
            <a:endParaRPr lang="tr-TR" sz="4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tr-TR" sz="4000" b="1" dirty="0" smtClean="0">
                <a:solidFill>
                  <a:schemeClr val="tx2"/>
                </a:solidFill>
              </a:rPr>
              <a:t>OBP = (80X5)X0,12</a:t>
            </a:r>
          </a:p>
          <a:p>
            <a:r>
              <a:rPr lang="tr-TR" sz="4000" b="1" dirty="0" smtClean="0">
                <a:solidFill>
                  <a:schemeClr val="tx2"/>
                </a:solidFill>
              </a:rPr>
              <a:t>OBP = 48 Puan alacaktır.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2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60207"/>
            <a:ext cx="9143999" cy="1002189"/>
          </a:xfrm>
          <a:prstGeom prst="rect">
            <a:avLst/>
          </a:prstGeom>
          <a:solidFill>
            <a:schemeClr val="accent3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0" name="19 Grup"/>
          <p:cNvGrpSpPr/>
          <p:nvPr/>
        </p:nvGrpSpPr>
        <p:grpSpPr>
          <a:xfrm>
            <a:off x="5616278" y="1563571"/>
            <a:ext cx="2400300" cy="2400300"/>
            <a:chOff x="4374829" y="2713700"/>
            <a:chExt cx="2400300" cy="2400300"/>
          </a:xfrm>
        </p:grpSpPr>
        <p:sp>
          <p:nvSpPr>
            <p:cNvPr id="7" name="Oval 6"/>
            <p:cNvSpPr/>
            <p:nvPr/>
          </p:nvSpPr>
          <p:spPr>
            <a:xfrm>
              <a:off x="4374829" y="2713700"/>
              <a:ext cx="2400300" cy="2400300"/>
            </a:xfrm>
            <a:prstGeom prst="ellips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" name="17 Grup"/>
            <p:cNvGrpSpPr/>
            <p:nvPr/>
          </p:nvGrpSpPr>
          <p:grpSpPr>
            <a:xfrm>
              <a:off x="4601631" y="3119447"/>
              <a:ext cx="1853458" cy="1344612"/>
              <a:chOff x="4601631" y="3119447"/>
              <a:chExt cx="1853458" cy="134461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601631" y="3119447"/>
                <a:ext cx="1760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Bebas Neue" panose="020B0606020202050201" pitchFamily="34" charset="0"/>
                  </a:rPr>
                  <a:t>2. OTURUM</a:t>
                </a:r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Bebas Neue" panose="020B0606020202050201" pitchFamily="34" charset="0"/>
                </a:endParaRPr>
              </a:p>
            </p:txBody>
          </p:sp>
          <p:sp>
            <p:nvSpPr>
              <p:cNvPr id="11" name="Rectangle 8"/>
              <p:cNvSpPr/>
              <p:nvPr/>
            </p:nvSpPr>
            <p:spPr>
              <a:xfrm>
                <a:off x="4694869" y="3817728"/>
                <a:ext cx="176022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r-TR" b="1" dirty="0">
                    <a:solidFill>
                      <a:schemeClr val="bg1"/>
                    </a:solidFill>
                  </a:rPr>
                  <a:t>ALAN YETERLİLİK TESTİ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9" name="18 Grup"/>
          <p:cNvGrpSpPr/>
          <p:nvPr/>
        </p:nvGrpSpPr>
        <p:grpSpPr>
          <a:xfrm>
            <a:off x="3442780" y="3658114"/>
            <a:ext cx="2400300" cy="2400300"/>
            <a:chOff x="6184123" y="3240339"/>
            <a:chExt cx="2400300" cy="2400300"/>
          </a:xfrm>
        </p:grpSpPr>
        <p:sp>
          <p:nvSpPr>
            <p:cNvPr id="8" name="Oval 7"/>
            <p:cNvSpPr/>
            <p:nvPr/>
          </p:nvSpPr>
          <p:spPr>
            <a:xfrm>
              <a:off x="6184123" y="3240339"/>
              <a:ext cx="2400300" cy="2400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04163" y="3429414"/>
              <a:ext cx="176022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tr-T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bas Neue" panose="020B0606020202050201" pitchFamily="34" charset="0"/>
              </a:endParaRPr>
            </a:p>
            <a:p>
              <a:pPr algn="ctr"/>
              <a:r>
                <a:rPr lang="tr-TR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ebas Neue" panose="020B0606020202050201" pitchFamily="34" charset="0"/>
                </a:rPr>
                <a:t>3.OTURUM</a:t>
              </a:r>
              <a:endParaRPr lang="tr-T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bas Neue" panose="020B0606020202050201" pitchFamily="34" charset="0"/>
              </a:endParaRPr>
            </a:p>
            <a:p>
              <a:pPr algn="ctr"/>
              <a:endParaRPr lang="tr-TR" sz="3200" dirty="0">
                <a:solidFill>
                  <a:schemeClr val="bg1"/>
                </a:solidFill>
                <a:latin typeface="Bebas Neue" panose="020B0606020202050201" pitchFamily="34" charset="0"/>
              </a:endParaRPr>
            </a:p>
            <a:p>
              <a:pPr algn="ctr"/>
              <a:r>
                <a:rPr lang="tr-TR" sz="2000" dirty="0">
                  <a:solidFill>
                    <a:schemeClr val="bg1"/>
                  </a:solidFill>
                  <a:latin typeface="Bebas Neue" panose="020B0606020202050201" pitchFamily="34" charset="0"/>
                </a:rPr>
                <a:t>DİL SINAVI</a:t>
              </a:r>
              <a:endParaRPr lang="en-US" sz="2000" dirty="0">
                <a:solidFill>
                  <a:schemeClr val="bg1"/>
                </a:solidFill>
                <a:latin typeface="Bebas Neue" panose="020B0606020202050201" pitchFamily="34" charset="0"/>
              </a:endParaRPr>
            </a:p>
          </p:txBody>
        </p:sp>
      </p:grpSp>
      <p:grpSp>
        <p:nvGrpSpPr>
          <p:cNvPr id="17" name="16 Grup"/>
          <p:cNvGrpSpPr/>
          <p:nvPr/>
        </p:nvGrpSpPr>
        <p:grpSpPr>
          <a:xfrm>
            <a:off x="1250616" y="1563571"/>
            <a:ext cx="2400300" cy="2400300"/>
            <a:chOff x="5799733" y="1426506"/>
            <a:chExt cx="2400300" cy="2400300"/>
          </a:xfrm>
        </p:grpSpPr>
        <p:sp>
          <p:nvSpPr>
            <p:cNvPr id="6" name="Oval 5"/>
            <p:cNvSpPr/>
            <p:nvPr/>
          </p:nvSpPr>
          <p:spPr>
            <a:xfrm>
              <a:off x="5799733" y="1426506"/>
              <a:ext cx="2400300" cy="24003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19773" y="2534023"/>
              <a:ext cx="176022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b="1" dirty="0">
                  <a:solidFill>
                    <a:schemeClr val="bg1"/>
                  </a:solidFill>
                </a:rPr>
                <a:t>TEMEL YETERLİLİK TESTİ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66923" y="1783847"/>
              <a:ext cx="17602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Bebas Neue" panose="020B0606020202050201" pitchFamily="34" charset="0"/>
                </a:rPr>
                <a:t>1. </a:t>
              </a:r>
              <a:r>
                <a:rPr lang="tr-TR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ebas Neue" panose="020B0606020202050201" pitchFamily="34" charset="0"/>
                </a:rPr>
                <a:t>OTURUM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ebas Neue" panose="020B0606020202050201" pitchFamily="34" charset="0"/>
              </a:endParaRPr>
            </a:p>
          </p:txBody>
        </p:sp>
      </p:grpSp>
      <p:sp>
        <p:nvSpPr>
          <p:cNvPr id="16" name="15 Metin kutusu"/>
          <p:cNvSpPr txBox="1"/>
          <p:nvPr/>
        </p:nvSpPr>
        <p:spPr>
          <a:xfrm>
            <a:off x="0" y="415613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dirty="0">
                <a:solidFill>
                  <a:schemeClr val="bg1"/>
                </a:solidFill>
              </a:rPr>
              <a:t>Yüksek Öğretim Kurumları Sınavı  </a:t>
            </a:r>
            <a:r>
              <a:rPr lang="tr-TR" sz="2600" b="1" dirty="0">
                <a:solidFill>
                  <a:schemeClr val="accent1"/>
                </a:solidFill>
              </a:rPr>
              <a:t>3</a:t>
            </a:r>
            <a:r>
              <a:rPr lang="tr-TR" sz="2600" b="1" dirty="0">
                <a:solidFill>
                  <a:schemeClr val="bg1"/>
                </a:solidFill>
              </a:rPr>
              <a:t> oturum  olarak yapılacak.</a:t>
            </a:r>
          </a:p>
          <a:p>
            <a:endParaRPr lang="tr-TR" sz="2600" b="1" dirty="0">
              <a:solidFill>
                <a:schemeClr val="bg1"/>
              </a:solidFill>
            </a:endParaRPr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8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4343955" y="4988768"/>
            <a:ext cx="2168783" cy="100127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 Haziran Pazar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90532" y="3130973"/>
            <a:ext cx="2222206" cy="105033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 Haziran Pazar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90532" y="1419819"/>
            <a:ext cx="2167418" cy="99681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 Haziran</a:t>
            </a:r>
            <a:endParaRPr lang="tr-T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Cumartesi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219" y="1560776"/>
            <a:ext cx="23659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solidFill>
                  <a:schemeClr val="accent1"/>
                </a:solidFill>
                <a:latin typeface="Roboto Bk" pitchFamily="2" charset="0"/>
                <a:ea typeface="Roboto Bk" pitchFamily="2" charset="0"/>
              </a:rPr>
              <a:t>TYT</a:t>
            </a:r>
          </a:p>
          <a:p>
            <a:pPr algn="ctr"/>
            <a:r>
              <a:rPr lang="tr-TR" sz="1600" b="1" dirty="0">
                <a:latin typeface="Roboto Bk" pitchFamily="2" charset="0"/>
                <a:ea typeface="Roboto Bk" pitchFamily="2" charset="0"/>
              </a:rPr>
              <a:t>Temel Yeterlilik Testi</a:t>
            </a:r>
            <a:endParaRPr lang="en-US" sz="1600" b="1" dirty="0">
              <a:latin typeface="Roboto Bk" pitchFamily="2" charset="0"/>
              <a:ea typeface="Roboto Bk" pitchFamily="2" charset="0"/>
            </a:endParaRPr>
          </a:p>
        </p:txBody>
      </p:sp>
      <p:sp>
        <p:nvSpPr>
          <p:cNvPr id="23" name="TextBox 21"/>
          <p:cNvSpPr txBox="1"/>
          <p:nvPr/>
        </p:nvSpPr>
        <p:spPr>
          <a:xfrm>
            <a:off x="588795" y="3227199"/>
            <a:ext cx="2127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solidFill>
                  <a:schemeClr val="accent1"/>
                </a:solidFill>
                <a:latin typeface="Roboto Bk" pitchFamily="2" charset="0"/>
                <a:ea typeface="Roboto Bk" pitchFamily="2" charset="0"/>
              </a:rPr>
              <a:t>AYT</a:t>
            </a:r>
          </a:p>
          <a:p>
            <a:pPr algn="ctr"/>
            <a:r>
              <a:rPr lang="tr-TR" sz="1600" b="1" dirty="0">
                <a:latin typeface="Roboto Bk" pitchFamily="2" charset="0"/>
                <a:ea typeface="Roboto Bk" pitchFamily="2" charset="0"/>
              </a:rPr>
              <a:t>Alan Yeterlilik Testi</a:t>
            </a:r>
            <a:endParaRPr lang="en-US" sz="1600" b="1" dirty="0">
              <a:latin typeface="Roboto Bk" pitchFamily="2" charset="0"/>
              <a:ea typeface="Roboto Bk" pitchFamily="2" charset="0"/>
            </a:endParaRPr>
          </a:p>
        </p:txBody>
      </p:sp>
      <p:sp>
        <p:nvSpPr>
          <p:cNvPr id="31" name="TextBox 21"/>
          <p:cNvSpPr txBox="1"/>
          <p:nvPr/>
        </p:nvSpPr>
        <p:spPr>
          <a:xfrm>
            <a:off x="588794" y="4851273"/>
            <a:ext cx="1942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chemeClr val="accent1"/>
                </a:solidFill>
                <a:latin typeface="Roboto Bk" pitchFamily="2" charset="0"/>
                <a:ea typeface="Roboto Bk" pitchFamily="2" charset="0"/>
              </a:rPr>
              <a:t>DİL</a:t>
            </a:r>
          </a:p>
          <a:p>
            <a:pPr algn="ctr"/>
            <a:r>
              <a:rPr lang="tr-TR" sz="1600" b="1" dirty="0">
                <a:latin typeface="Roboto Bk" pitchFamily="2" charset="0"/>
                <a:ea typeface="Roboto Bk" pitchFamily="2" charset="0"/>
              </a:rPr>
              <a:t>Dil Testi</a:t>
            </a:r>
            <a:endParaRPr lang="en-US" sz="1600" b="1" dirty="0">
              <a:latin typeface="Roboto Bk" pitchFamily="2" charset="0"/>
              <a:ea typeface="Roboto Bk" pitchFamily="2" charset="0"/>
            </a:endParaRPr>
          </a:p>
        </p:txBody>
      </p:sp>
      <p:sp>
        <p:nvSpPr>
          <p:cNvPr id="33" name="TextBox 4"/>
          <p:cNvSpPr txBox="1"/>
          <p:nvPr/>
        </p:nvSpPr>
        <p:spPr>
          <a:xfrm>
            <a:off x="0" y="174385"/>
            <a:ext cx="9144000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Roboto Bk" pitchFamily="2" charset="0"/>
              </a:rPr>
              <a:t>SINAV TAKVİMİ </a:t>
            </a:r>
            <a:r>
              <a:rPr lang="tr-TR" sz="40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Roboto Bk" pitchFamily="2" charset="0"/>
              </a:rPr>
              <a:t>2022</a:t>
            </a:r>
            <a:endParaRPr lang="tr-TR" sz="40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Roboto Bk" pitchFamily="2" charset="0"/>
            </a:endParaRPr>
          </a:p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ea typeface="Roboto Bk" pitchFamily="2" charset="0"/>
            </a:endParaRPr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Ok: Sağ 1">
            <a:extLst>
              <a:ext uri="{FF2B5EF4-FFF2-40B4-BE49-F238E27FC236}">
                <a16:creationId xmlns:a16="http://schemas.microsoft.com/office/drawing/2014/main" id="{5126B77D-3D46-4683-96AC-5CCE6FE34659}"/>
              </a:ext>
            </a:extLst>
          </p:cNvPr>
          <p:cNvSpPr/>
          <p:nvPr/>
        </p:nvSpPr>
        <p:spPr>
          <a:xfrm>
            <a:off x="3083629" y="1693338"/>
            <a:ext cx="839755" cy="615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Ok: Sağ 14">
            <a:extLst>
              <a:ext uri="{FF2B5EF4-FFF2-40B4-BE49-F238E27FC236}">
                <a16:creationId xmlns:a16="http://schemas.microsoft.com/office/drawing/2014/main" id="{3BADFBAE-7126-434B-B46D-3B131FDAF285}"/>
              </a:ext>
            </a:extLst>
          </p:cNvPr>
          <p:cNvSpPr/>
          <p:nvPr/>
        </p:nvSpPr>
        <p:spPr>
          <a:xfrm>
            <a:off x="3083630" y="3376013"/>
            <a:ext cx="839755" cy="615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k: Sağ 15">
            <a:extLst>
              <a:ext uri="{FF2B5EF4-FFF2-40B4-BE49-F238E27FC236}">
                <a16:creationId xmlns:a16="http://schemas.microsoft.com/office/drawing/2014/main" id="{FEFC8B3A-76F2-47EE-AFFE-C747C4C938A0}"/>
              </a:ext>
            </a:extLst>
          </p:cNvPr>
          <p:cNvSpPr/>
          <p:nvPr/>
        </p:nvSpPr>
        <p:spPr>
          <a:xfrm>
            <a:off x="3083630" y="5197811"/>
            <a:ext cx="839755" cy="615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DD29760-76AD-4922-ADD4-C2596A4F3B5A}"/>
              </a:ext>
            </a:extLst>
          </p:cNvPr>
          <p:cNvSpPr txBox="1"/>
          <p:nvPr/>
        </p:nvSpPr>
        <p:spPr>
          <a:xfrm>
            <a:off x="7406023" y="1693338"/>
            <a:ext cx="1636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10.15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61DFF9B2-B56B-41F9-8DD3-3052522D3CAA}"/>
              </a:ext>
            </a:extLst>
          </p:cNvPr>
          <p:cNvSpPr txBox="1"/>
          <p:nvPr/>
        </p:nvSpPr>
        <p:spPr>
          <a:xfrm>
            <a:off x="7455721" y="3396470"/>
            <a:ext cx="1636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10.15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ACF981F8-B2DC-4B54-9D73-455B62C83021}"/>
              </a:ext>
            </a:extLst>
          </p:cNvPr>
          <p:cNvSpPr txBox="1"/>
          <p:nvPr/>
        </p:nvSpPr>
        <p:spPr>
          <a:xfrm>
            <a:off x="7455721" y="5197019"/>
            <a:ext cx="1636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15.45</a:t>
            </a:r>
          </a:p>
        </p:txBody>
      </p:sp>
    </p:spTree>
    <p:extLst>
      <p:ext uri="{BB962C8B-B14F-4D97-AF65-F5344CB8AC3E}">
        <p14:creationId xmlns:p14="http://schemas.microsoft.com/office/powerpoint/2010/main" val="247769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8" grpId="0" animBg="1"/>
      <p:bldP spid="22" grpId="0"/>
      <p:bldP spid="23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Dikdörtgen"/>
          <p:cNvSpPr/>
          <p:nvPr/>
        </p:nvSpPr>
        <p:spPr>
          <a:xfrm>
            <a:off x="0" y="176854"/>
            <a:ext cx="9144000" cy="815184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TextBox 4"/>
          <p:cNvSpPr txBox="1"/>
          <p:nvPr/>
        </p:nvSpPr>
        <p:spPr>
          <a:xfrm>
            <a:off x="-91331" y="2189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bas Neue" panose="020B0606020202050201" pitchFamily="34" charset="0"/>
              </a:rPr>
              <a:t> </a:t>
            </a:r>
            <a:r>
              <a:rPr lang="tr-T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bas Neue" panose="020B0606020202050201" pitchFamily="34" charset="0"/>
              </a:rPr>
              <a:t> TYT SORU </a:t>
            </a:r>
            <a:r>
              <a:rPr lang="tr-TR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ebas Neue" panose="020B0606020202050201" pitchFamily="34" charset="0"/>
              </a:rPr>
              <a:t>SAYILARI</a:t>
            </a:r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ebas Neue" panose="020B0606020202050201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212" y="1247523"/>
            <a:ext cx="1819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chemeClr val="accent1"/>
                </a:solidFill>
              </a:rPr>
              <a:t>Türkçe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76828" y="1224206"/>
            <a:ext cx="829210" cy="8292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7014" y="2171152"/>
            <a:ext cx="868837" cy="8688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75209" y="3160012"/>
            <a:ext cx="915583" cy="91558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75209" y="4195618"/>
            <a:ext cx="921892" cy="92189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0" name="39 Grup"/>
          <p:cNvGrpSpPr/>
          <p:nvPr/>
        </p:nvGrpSpPr>
        <p:grpSpPr>
          <a:xfrm>
            <a:off x="4881814" y="4243301"/>
            <a:ext cx="2604836" cy="1000663"/>
            <a:chOff x="6455185" y="3940592"/>
            <a:chExt cx="2423681" cy="1000663"/>
          </a:xfrm>
        </p:grpSpPr>
        <p:sp>
          <p:nvSpPr>
            <p:cNvPr id="28" name="27 Yuvarlatılmış Dikdörtgen"/>
            <p:cNvSpPr/>
            <p:nvPr/>
          </p:nvSpPr>
          <p:spPr>
            <a:xfrm>
              <a:off x="6456929" y="3940592"/>
              <a:ext cx="1807980" cy="100066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55185" y="3967143"/>
              <a:ext cx="242368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Coğrafya                     </a:t>
              </a:r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:</a:t>
              </a:r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</a:t>
              </a:r>
            </a:p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Din Kültürü ve </a:t>
              </a:r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A.B.  :5</a:t>
              </a:r>
              <a:endPara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Felsefe                        </a:t>
              </a:r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:</a:t>
              </a:r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</a:t>
              </a:r>
            </a:p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Tarih                            </a:t>
              </a:r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:</a:t>
              </a:r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5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7493" y="4348129"/>
            <a:ext cx="3127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>
                <a:solidFill>
                  <a:schemeClr val="accent1"/>
                </a:solidFill>
              </a:rPr>
              <a:t>Sosyal Bilimler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616" y="2340481"/>
            <a:ext cx="2364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>
                <a:solidFill>
                  <a:schemeClr val="accent1"/>
                </a:solidFill>
              </a:rPr>
              <a:t>Matematik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grpSp>
        <p:nvGrpSpPr>
          <p:cNvPr id="45" name="44 Grup"/>
          <p:cNvGrpSpPr/>
          <p:nvPr/>
        </p:nvGrpSpPr>
        <p:grpSpPr>
          <a:xfrm>
            <a:off x="4888790" y="3161430"/>
            <a:ext cx="1348716" cy="836762"/>
            <a:chOff x="1397478" y="4632386"/>
            <a:chExt cx="1348716" cy="836762"/>
          </a:xfrm>
        </p:grpSpPr>
        <p:sp>
          <p:nvSpPr>
            <p:cNvPr id="37" name="36 Yuvarlatılmış Dikdörtgen"/>
            <p:cNvSpPr/>
            <p:nvPr/>
          </p:nvSpPr>
          <p:spPr>
            <a:xfrm>
              <a:off x="1397478" y="4632386"/>
              <a:ext cx="1348716" cy="836762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95887" y="4678698"/>
              <a:ext cx="114731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Fizik      :7</a:t>
              </a:r>
            </a:p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Kimya   :7</a:t>
              </a:r>
            </a:p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Biyoloji :6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7494" y="3302557"/>
            <a:ext cx="296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>
                <a:solidFill>
                  <a:schemeClr val="accent1"/>
                </a:solidFill>
              </a:rPr>
              <a:t>Fen Bilimleri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grpSp>
        <p:nvGrpSpPr>
          <p:cNvPr id="35" name="34 Grup"/>
          <p:cNvGrpSpPr/>
          <p:nvPr/>
        </p:nvGrpSpPr>
        <p:grpSpPr>
          <a:xfrm>
            <a:off x="1178392" y="4994460"/>
            <a:ext cx="2389517" cy="1830758"/>
            <a:chOff x="2568811" y="1201121"/>
            <a:chExt cx="2389517" cy="1830758"/>
          </a:xfrm>
        </p:grpSpPr>
        <p:sp>
          <p:nvSpPr>
            <p:cNvPr id="31" name="30 Metin kutusu"/>
            <p:cNvSpPr txBox="1"/>
            <p:nvPr/>
          </p:nvSpPr>
          <p:spPr>
            <a:xfrm>
              <a:off x="2568811" y="1201121"/>
              <a:ext cx="23895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44000">
                <a:spcAft>
                  <a:spcPts val="600"/>
                </a:spcAft>
              </a:pPr>
              <a:r>
                <a:rPr lang="tr-TR" sz="8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120</a:t>
              </a:r>
              <a:endParaRPr lang="tr-TR" dirty="0"/>
            </a:p>
          </p:txBody>
        </p:sp>
        <p:sp>
          <p:nvSpPr>
            <p:cNvPr id="33" name="32 Metin kutusu"/>
            <p:cNvSpPr txBox="1"/>
            <p:nvPr/>
          </p:nvSpPr>
          <p:spPr>
            <a:xfrm>
              <a:off x="2797759" y="2108549"/>
              <a:ext cx="15355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5400" dirty="0"/>
                <a:t>Soru</a:t>
              </a:r>
            </a:p>
          </p:txBody>
        </p:sp>
      </p:grpSp>
      <p:grpSp>
        <p:nvGrpSpPr>
          <p:cNvPr id="46" name="45 Grup"/>
          <p:cNvGrpSpPr/>
          <p:nvPr/>
        </p:nvGrpSpPr>
        <p:grpSpPr>
          <a:xfrm>
            <a:off x="6663152" y="4931978"/>
            <a:ext cx="2389517" cy="1716354"/>
            <a:chOff x="6208143" y="980536"/>
            <a:chExt cx="2389517" cy="1691296"/>
          </a:xfrm>
        </p:grpSpPr>
        <p:sp>
          <p:nvSpPr>
            <p:cNvPr id="32" name="31 Metin kutusu"/>
            <p:cNvSpPr txBox="1"/>
            <p:nvPr/>
          </p:nvSpPr>
          <p:spPr>
            <a:xfrm>
              <a:off x="6208143" y="980536"/>
              <a:ext cx="23895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8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165</a:t>
              </a:r>
              <a:endParaRPr lang="tr-TR" dirty="0"/>
            </a:p>
          </p:txBody>
        </p:sp>
        <p:sp>
          <p:nvSpPr>
            <p:cNvPr id="34" name="33 Metin kutusu"/>
            <p:cNvSpPr txBox="1"/>
            <p:nvPr/>
          </p:nvSpPr>
          <p:spPr>
            <a:xfrm>
              <a:off x="6320286" y="1963946"/>
              <a:ext cx="17885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4000" dirty="0"/>
                <a:t>Dakika</a:t>
              </a:r>
            </a:p>
          </p:txBody>
        </p:sp>
      </p:grpSp>
      <p:sp>
        <p:nvSpPr>
          <p:cNvPr id="30" name="2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yks-soru-sayilar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4711" y="1167124"/>
            <a:ext cx="5214910" cy="5536499"/>
          </a:xfrm>
        </p:spPr>
      </p:pic>
      <p:sp>
        <p:nvSpPr>
          <p:cNvPr id="5" name="TextBox 4"/>
          <p:cNvSpPr txBox="1"/>
          <p:nvPr/>
        </p:nvSpPr>
        <p:spPr>
          <a:xfrm>
            <a:off x="29689" y="-64879"/>
            <a:ext cx="9144000" cy="113877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3400" b="1" dirty="0" smtClean="0">
                <a:solidFill>
                  <a:schemeClr val="accent1"/>
                </a:solidFill>
              </a:rPr>
              <a:t>II.OTURUM </a:t>
            </a:r>
            <a:r>
              <a:rPr lang="tr-TR" sz="2800" b="1" dirty="0">
                <a:solidFill>
                  <a:schemeClr val="tx2"/>
                </a:solidFill>
              </a:rPr>
              <a:t>SORU SAYILARI</a:t>
            </a:r>
          </a:p>
          <a:p>
            <a:pPr algn="ctr"/>
            <a:endParaRPr lang="en-US" sz="34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  <a:latin typeface="Bebas Neue" panose="020B0606020202050201" pitchFamily="34" charset="0"/>
            </a:endParaRPr>
          </a:p>
        </p:txBody>
      </p:sp>
      <p:sp>
        <p:nvSpPr>
          <p:cNvPr id="8" name="7 Oval"/>
          <p:cNvSpPr/>
          <p:nvPr/>
        </p:nvSpPr>
        <p:spPr>
          <a:xfrm>
            <a:off x="237505" y="1325769"/>
            <a:ext cx="1745676" cy="163545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 Sayısı</a:t>
            </a:r>
          </a:p>
        </p:txBody>
      </p:sp>
      <p:sp>
        <p:nvSpPr>
          <p:cNvPr id="9" name="8 Oval"/>
          <p:cNvSpPr/>
          <p:nvPr/>
        </p:nvSpPr>
        <p:spPr>
          <a:xfrm>
            <a:off x="940526" y="4118470"/>
            <a:ext cx="1867988" cy="185125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180 Dk</a:t>
            </a:r>
            <a:r>
              <a:rPr lang="tr-T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11" name="10 Oval"/>
          <p:cNvSpPr/>
          <p:nvPr/>
        </p:nvSpPr>
        <p:spPr>
          <a:xfrm>
            <a:off x="1983181" y="1520041"/>
            <a:ext cx="1306286" cy="124691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/>
              <a:t>160</a:t>
            </a:r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606056" cy="365125"/>
          </a:xfrm>
        </p:spPr>
        <p:txBody>
          <a:bodyPr/>
          <a:lstStyle/>
          <a:p>
            <a:fld id="{2F0443AE-4F20-4B40-B91B-135E9B6A23D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4"/>
          <p:cNvSpPr txBox="1"/>
          <p:nvPr/>
        </p:nvSpPr>
        <p:spPr>
          <a:xfrm>
            <a:off x="0" y="187124"/>
            <a:ext cx="9144000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Roboto Bk" pitchFamily="2" charset="0"/>
              </a:rPr>
              <a:t>DİL SINAVI</a:t>
            </a:r>
            <a:endParaRPr lang="tr-TR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Roboto Bk" pitchFamily="2" charset="0"/>
            </a:endParaRPr>
          </a:p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ea typeface="Roboto Bk" pitchFamily="2" charset="0"/>
            </a:endParaRPr>
          </a:p>
        </p:txBody>
      </p:sp>
      <p:sp>
        <p:nvSpPr>
          <p:cNvPr id="34" name="Rectangle 5"/>
          <p:cNvSpPr/>
          <p:nvPr/>
        </p:nvSpPr>
        <p:spPr>
          <a:xfrm>
            <a:off x="363395" y="725733"/>
            <a:ext cx="8208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SORU SAYISI VE SINAV SÜRESİ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up 4"/>
          <p:cNvGrpSpPr/>
          <p:nvPr/>
        </p:nvGrpSpPr>
        <p:grpSpPr>
          <a:xfrm>
            <a:off x="2463406" y="1837808"/>
            <a:ext cx="4394593" cy="1362591"/>
            <a:chOff x="3391786" y="2197505"/>
            <a:chExt cx="4008474" cy="871870"/>
          </a:xfrm>
        </p:grpSpPr>
        <p:sp>
          <p:nvSpPr>
            <p:cNvPr id="19" name="18 Yuvarlatılmış Dikdörtgen"/>
            <p:cNvSpPr/>
            <p:nvPr/>
          </p:nvSpPr>
          <p:spPr>
            <a:xfrm>
              <a:off x="3391786" y="2197505"/>
              <a:ext cx="4008474" cy="87187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2400" b="1" dirty="0"/>
                <a:t>Soru Sayısı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6145620" y="2229403"/>
              <a:ext cx="1117304" cy="83997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3600" b="1" dirty="0"/>
                <a:t>80</a:t>
              </a:r>
            </a:p>
          </p:txBody>
        </p:sp>
      </p:grpSp>
      <p:grpSp>
        <p:nvGrpSpPr>
          <p:cNvPr id="6" name="Grup 5"/>
          <p:cNvGrpSpPr/>
          <p:nvPr/>
        </p:nvGrpSpPr>
        <p:grpSpPr>
          <a:xfrm>
            <a:off x="2463406" y="3777409"/>
            <a:ext cx="4394593" cy="1304041"/>
            <a:chOff x="3391786" y="3661145"/>
            <a:chExt cx="4646428" cy="873752"/>
          </a:xfrm>
        </p:grpSpPr>
        <p:sp>
          <p:nvSpPr>
            <p:cNvPr id="21" name="20 Yuvarlatılmış Dikdörtgen"/>
            <p:cNvSpPr/>
            <p:nvPr/>
          </p:nvSpPr>
          <p:spPr>
            <a:xfrm>
              <a:off x="3391786" y="3661145"/>
              <a:ext cx="4646428" cy="87187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r-TR" sz="2400" b="1" dirty="0"/>
                <a:t>Sınav Süresi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6583325" y="3661145"/>
              <a:ext cx="1316666" cy="87375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r-TR" sz="3600" b="1" dirty="0"/>
                <a:t>120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569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64" y="2845190"/>
            <a:ext cx="228600" cy="228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64" y="3771186"/>
            <a:ext cx="228600" cy="228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64576" y="2714322"/>
            <a:ext cx="6293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64574" y="3629890"/>
            <a:ext cx="6293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64573" y="4545458"/>
            <a:ext cx="6293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bas Neue" panose="020B0606020202050201" pitchFamily="34" charset="0"/>
              </a:rPr>
              <a:t>Your text here</a:t>
            </a:r>
          </a:p>
        </p:txBody>
      </p:sp>
      <p:grpSp>
        <p:nvGrpSpPr>
          <p:cNvPr id="21" name="Group 3"/>
          <p:cNvGrpSpPr/>
          <p:nvPr/>
        </p:nvGrpSpPr>
        <p:grpSpPr>
          <a:xfrm>
            <a:off x="0" y="175300"/>
            <a:ext cx="9144000" cy="1077218"/>
            <a:chOff x="-218536" y="-1183706"/>
            <a:chExt cx="12192000" cy="1436291"/>
          </a:xfrm>
        </p:grpSpPr>
        <p:sp>
          <p:nvSpPr>
            <p:cNvPr id="22" name="TextBox 4"/>
            <p:cNvSpPr txBox="1"/>
            <p:nvPr/>
          </p:nvSpPr>
          <p:spPr>
            <a:xfrm>
              <a:off x="-218536" y="-1183706"/>
              <a:ext cx="12192000" cy="1436291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tr-TR" sz="4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Bebas Neue" panose="020B0606020202050201" pitchFamily="34" charset="0"/>
                </a:rPr>
                <a:t>PUAN HESAPLAMA</a:t>
              </a:r>
            </a:p>
            <a:p>
              <a:pPr algn="ctr"/>
              <a:endPara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bas Neue" panose="020B0606020202050201" pitchFamily="34" charset="0"/>
              </a:endParaRPr>
            </a:p>
          </p:txBody>
        </p:sp>
        <p:sp>
          <p:nvSpPr>
            <p:cNvPr id="23" name="Rectangle 5"/>
            <p:cNvSpPr/>
            <p:nvPr/>
          </p:nvSpPr>
          <p:spPr>
            <a:xfrm>
              <a:off x="324617" y="-433978"/>
              <a:ext cx="10944665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ORANLAR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pic>
        <p:nvPicPr>
          <p:cNvPr id="25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59" y="5242549"/>
            <a:ext cx="228600" cy="228600"/>
          </a:xfrm>
          <a:prstGeom prst="rect">
            <a:avLst/>
          </a:prstGeom>
        </p:spPr>
      </p:pic>
      <p:graphicFrame>
        <p:nvGraphicFramePr>
          <p:cNvPr id="24" name="23 Grafik"/>
          <p:cNvGraphicFramePr/>
          <p:nvPr>
            <p:extLst>
              <p:ext uri="{D42A27DB-BD31-4B8C-83A1-F6EECF244321}">
                <p14:modId xmlns:p14="http://schemas.microsoft.com/office/powerpoint/2010/main" val="2916191722"/>
              </p:ext>
            </p:extLst>
          </p:nvPr>
        </p:nvGraphicFramePr>
        <p:xfrm>
          <a:off x="932864" y="1491789"/>
          <a:ext cx="7309799" cy="4923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1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5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1457281"/>
            <a:ext cx="9144000" cy="830998"/>
            <a:chOff x="0" y="159943"/>
            <a:chExt cx="12192000" cy="1107998"/>
          </a:xfrm>
        </p:grpSpPr>
        <p:sp>
          <p:nvSpPr>
            <p:cNvPr id="5" name="TextBox 4"/>
            <p:cNvSpPr txBox="1"/>
            <p:nvPr/>
          </p:nvSpPr>
          <p:spPr>
            <a:xfrm>
              <a:off x="0" y="159943"/>
              <a:ext cx="12192000" cy="1107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800" b="1" dirty="0">
                  <a:solidFill>
                    <a:srgbClr val="FF0000"/>
                  </a:solidFill>
                  <a:latin typeface="Arial Black" pitchFamily="34" charset="0"/>
                </a:rPr>
                <a:t> </a:t>
              </a:r>
              <a:endParaRPr lang="en-US" sz="4800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82367" y="582742"/>
              <a:ext cx="10944665" cy="533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000" b="1" dirty="0">
                  <a:solidFill>
                    <a:schemeClr val="tx2">
                      <a:lumMod val="50000"/>
                    </a:schemeClr>
                  </a:solidFill>
                </a:rPr>
                <a:t>TEMEL YETERLİLİK TESTİ</a:t>
              </a:r>
              <a:endParaRPr lang="en-US" sz="2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2" name="31 Grup"/>
          <p:cNvGrpSpPr/>
          <p:nvPr/>
        </p:nvGrpSpPr>
        <p:grpSpPr>
          <a:xfrm>
            <a:off x="3826130" y="2892953"/>
            <a:ext cx="2481943" cy="392087"/>
            <a:chOff x="1992087" y="2907379"/>
            <a:chExt cx="2481943" cy="392087"/>
          </a:xfrm>
        </p:grpSpPr>
        <p:sp>
          <p:nvSpPr>
            <p:cNvPr id="8" name="Pentagon 7"/>
            <p:cNvSpPr/>
            <p:nvPr/>
          </p:nvSpPr>
          <p:spPr>
            <a:xfrm>
              <a:off x="1992087" y="2907580"/>
              <a:ext cx="2481943" cy="391886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06792" y="2907379"/>
              <a:ext cx="18128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1600" b="1" dirty="0">
                  <a:solidFill>
                    <a:schemeClr val="bg1"/>
                  </a:solidFill>
                  <a:latin typeface="Arial Black" pitchFamily="34" charset="0"/>
                </a:rPr>
                <a:t>Fen Bilimleri</a:t>
              </a:r>
              <a:endParaRPr lang="en-US" sz="1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3" name="32 Grup"/>
          <p:cNvGrpSpPr/>
          <p:nvPr/>
        </p:nvGrpSpPr>
        <p:grpSpPr>
          <a:xfrm>
            <a:off x="3819326" y="3527403"/>
            <a:ext cx="2481943" cy="394247"/>
            <a:chOff x="2302329" y="3383629"/>
            <a:chExt cx="2481943" cy="394247"/>
          </a:xfrm>
        </p:grpSpPr>
        <p:sp>
          <p:nvSpPr>
            <p:cNvPr id="9" name="Pentagon 8"/>
            <p:cNvSpPr/>
            <p:nvPr/>
          </p:nvSpPr>
          <p:spPr>
            <a:xfrm>
              <a:off x="2302329" y="3385990"/>
              <a:ext cx="2481943" cy="391886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ectangle 13"/>
            <p:cNvSpPr/>
            <p:nvPr/>
          </p:nvSpPr>
          <p:spPr>
            <a:xfrm>
              <a:off x="2892542" y="3383629"/>
              <a:ext cx="174613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1600" b="1" dirty="0">
                  <a:solidFill>
                    <a:schemeClr val="bg1"/>
                  </a:solidFill>
                  <a:latin typeface="Arial Black" pitchFamily="34" charset="0"/>
                </a:rPr>
                <a:t>Matematik</a:t>
              </a:r>
              <a:endParaRPr lang="en-US" sz="1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4" name="33 Grup"/>
          <p:cNvGrpSpPr/>
          <p:nvPr/>
        </p:nvGrpSpPr>
        <p:grpSpPr>
          <a:xfrm>
            <a:off x="3819327" y="4132450"/>
            <a:ext cx="2488746" cy="391886"/>
            <a:chOff x="2340429" y="3858091"/>
            <a:chExt cx="2488746" cy="391886"/>
          </a:xfrm>
        </p:grpSpPr>
        <p:sp>
          <p:nvSpPr>
            <p:cNvPr id="10" name="Pentagon 9"/>
            <p:cNvSpPr/>
            <p:nvPr/>
          </p:nvSpPr>
          <p:spPr>
            <a:xfrm>
              <a:off x="2340429" y="3858091"/>
              <a:ext cx="2481943" cy="391886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Rectangle 13"/>
            <p:cNvSpPr/>
            <p:nvPr/>
          </p:nvSpPr>
          <p:spPr>
            <a:xfrm>
              <a:off x="2883017" y="3859879"/>
              <a:ext cx="19461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1600" b="1" dirty="0">
                  <a:solidFill>
                    <a:schemeClr val="bg1"/>
                  </a:solidFill>
                  <a:latin typeface="Arial Black" pitchFamily="34" charset="0"/>
                </a:rPr>
                <a:t>Türkçe</a:t>
              </a:r>
              <a:endParaRPr lang="en-US" sz="1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5" name="34 Grup"/>
          <p:cNvGrpSpPr/>
          <p:nvPr/>
        </p:nvGrpSpPr>
        <p:grpSpPr>
          <a:xfrm>
            <a:off x="3819327" y="4752218"/>
            <a:ext cx="2869746" cy="391886"/>
            <a:chOff x="2026104" y="4320667"/>
            <a:chExt cx="2869746" cy="391886"/>
          </a:xfrm>
        </p:grpSpPr>
        <p:sp>
          <p:nvSpPr>
            <p:cNvPr id="11" name="Pentagon 10"/>
            <p:cNvSpPr/>
            <p:nvPr/>
          </p:nvSpPr>
          <p:spPr>
            <a:xfrm>
              <a:off x="2026104" y="4320667"/>
              <a:ext cx="2481943" cy="391886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ectangle 13"/>
            <p:cNvSpPr/>
            <p:nvPr/>
          </p:nvSpPr>
          <p:spPr>
            <a:xfrm>
              <a:off x="2562225" y="4345654"/>
              <a:ext cx="23336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1600" b="1" dirty="0">
                  <a:solidFill>
                    <a:schemeClr val="bg1"/>
                  </a:solidFill>
                  <a:latin typeface="Arial Black" pitchFamily="34" charset="0"/>
                </a:rPr>
                <a:t>Sosyal Bilimler</a:t>
              </a:r>
              <a:endParaRPr lang="en-US" sz="1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4" name="23 Metin kutusu"/>
          <p:cNvSpPr txBox="1"/>
          <p:nvPr/>
        </p:nvSpPr>
        <p:spPr>
          <a:xfrm>
            <a:off x="6450121" y="2815046"/>
            <a:ext cx="132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% 17</a:t>
            </a:r>
          </a:p>
        </p:txBody>
      </p:sp>
      <p:sp>
        <p:nvSpPr>
          <p:cNvPr id="25" name="24 Metin kutusu"/>
          <p:cNvSpPr txBox="1"/>
          <p:nvPr/>
        </p:nvSpPr>
        <p:spPr>
          <a:xfrm>
            <a:off x="6450120" y="3421095"/>
            <a:ext cx="132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% 33</a:t>
            </a:r>
          </a:p>
        </p:txBody>
      </p:sp>
      <p:sp>
        <p:nvSpPr>
          <p:cNvPr id="26" name="25 Metin kutusu"/>
          <p:cNvSpPr txBox="1"/>
          <p:nvPr/>
        </p:nvSpPr>
        <p:spPr>
          <a:xfrm>
            <a:off x="6450120" y="4053218"/>
            <a:ext cx="132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accent3">
                    <a:lumMod val="75000"/>
                  </a:schemeClr>
                </a:solidFill>
              </a:rPr>
              <a:t>% 33</a:t>
            </a:r>
          </a:p>
        </p:txBody>
      </p:sp>
      <p:sp>
        <p:nvSpPr>
          <p:cNvPr id="27" name="26 Metin kutusu"/>
          <p:cNvSpPr txBox="1"/>
          <p:nvPr/>
        </p:nvSpPr>
        <p:spPr>
          <a:xfrm>
            <a:off x="6447942" y="4660301"/>
            <a:ext cx="1323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accent4">
                    <a:lumMod val="75000"/>
                  </a:schemeClr>
                </a:solidFill>
              </a:rPr>
              <a:t>% 17</a:t>
            </a:r>
          </a:p>
        </p:txBody>
      </p:sp>
      <p:grpSp>
        <p:nvGrpSpPr>
          <p:cNvPr id="20" name="Group 3"/>
          <p:cNvGrpSpPr/>
          <p:nvPr/>
        </p:nvGrpSpPr>
        <p:grpSpPr>
          <a:xfrm>
            <a:off x="0" y="166429"/>
            <a:ext cx="9144000" cy="1077218"/>
            <a:chOff x="-218536" y="-1046798"/>
            <a:chExt cx="12192000" cy="1436291"/>
          </a:xfrm>
          <a:solidFill>
            <a:schemeClr val="accent3"/>
          </a:solidFill>
        </p:grpSpPr>
        <p:sp>
          <p:nvSpPr>
            <p:cNvPr id="28" name="TextBox 4"/>
            <p:cNvSpPr txBox="1"/>
            <p:nvPr/>
          </p:nvSpPr>
          <p:spPr>
            <a:xfrm>
              <a:off x="-218536" y="-1046798"/>
              <a:ext cx="12192000" cy="1436291"/>
            </a:xfrm>
            <a:prstGeom prst="rect">
              <a:avLst/>
            </a:prstGeom>
            <a:grpFill/>
          </p:spPr>
          <p:txBody>
            <a:bodyPr wrap="squar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tr-TR" sz="4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Arial Black" pitchFamily="34" charset="0"/>
                </a:rPr>
                <a:t>TYT</a:t>
              </a:r>
            </a:p>
            <a:p>
              <a:pPr algn="ctr"/>
              <a:endPara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bas Neue" panose="020B0606020202050201" pitchFamily="34" charset="0"/>
              </a:endParaRPr>
            </a:p>
          </p:txBody>
        </p:sp>
        <p:sp>
          <p:nvSpPr>
            <p:cNvPr id="29" name="Rectangle 5"/>
            <p:cNvSpPr/>
            <p:nvPr/>
          </p:nvSpPr>
          <p:spPr>
            <a:xfrm>
              <a:off x="324617" y="-345078"/>
              <a:ext cx="10944665" cy="61555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tr-TR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PUAN ORANLARI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1" name="30 Grup"/>
          <p:cNvGrpSpPr/>
          <p:nvPr/>
        </p:nvGrpSpPr>
        <p:grpSpPr>
          <a:xfrm>
            <a:off x="535576" y="2501913"/>
            <a:ext cx="3126999" cy="3115491"/>
            <a:chOff x="312965" y="2501913"/>
            <a:chExt cx="2471057" cy="2468880"/>
          </a:xfrm>
        </p:grpSpPr>
        <p:sp>
          <p:nvSpPr>
            <p:cNvPr id="7" name="Oval 6"/>
            <p:cNvSpPr/>
            <p:nvPr/>
          </p:nvSpPr>
          <p:spPr>
            <a:xfrm>
              <a:off x="312965" y="2501913"/>
              <a:ext cx="2471057" cy="24688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430" y="2785705"/>
              <a:ext cx="1940350" cy="1731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000" b="1" dirty="0">
                  <a:solidFill>
                    <a:schemeClr val="accent2"/>
                  </a:solidFill>
                  <a:latin typeface="Bebas Neue" panose="020B0606020202050201" pitchFamily="34" charset="0"/>
                </a:rPr>
                <a:t>TYT</a:t>
              </a:r>
              <a:r>
                <a:rPr lang="en-US" sz="3200" b="1" dirty="0">
                  <a:solidFill>
                    <a:schemeClr val="bg1"/>
                  </a:solidFill>
                  <a:latin typeface="Bebas Neue" panose="020B0606020202050201" pitchFamily="34" charset="0"/>
                </a:rPr>
                <a:t> </a:t>
              </a:r>
            </a:p>
            <a:p>
              <a:pPr algn="ctr"/>
              <a:r>
                <a:rPr lang="tr-TR" sz="3200" b="1" dirty="0">
                  <a:solidFill>
                    <a:schemeClr val="bg1"/>
                  </a:solidFill>
                  <a:latin typeface="Bebas Neue" panose="020B0606020202050201" pitchFamily="34" charset="0"/>
                </a:rPr>
                <a:t>TEMEL YETERLİLİK TESTİ</a:t>
              </a:r>
              <a:endParaRPr lang="en-US" sz="3200" b="1" dirty="0">
                <a:solidFill>
                  <a:schemeClr val="bg1"/>
                </a:solidFill>
                <a:latin typeface="Bebas Neue" panose="020B0606020202050201" pitchFamily="34" charset="0"/>
              </a:endParaRPr>
            </a:p>
          </p:txBody>
        </p:sp>
      </p:grpSp>
      <p:sp>
        <p:nvSpPr>
          <p:cNvPr id="37" name="3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43AE-4F20-4B40-B91B-135E9B6A23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8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ysClr val="window" lastClr="FFFFFF"/>
      </a:lt1>
      <a:dk2>
        <a:srgbClr val="17406D"/>
      </a:dk2>
      <a:lt2>
        <a:srgbClr val="DBEFF9"/>
      </a:lt2>
      <a:accent1>
        <a:srgbClr val="EF0000"/>
      </a:accent1>
      <a:accent2>
        <a:srgbClr val="FFC30B"/>
      </a:accent2>
      <a:accent3>
        <a:srgbClr val="6DAA2D"/>
      </a:accent3>
      <a:accent4>
        <a:srgbClr val="01E569"/>
      </a:accent4>
      <a:accent5>
        <a:srgbClr val="05BBFF"/>
      </a:accent5>
      <a:accent6>
        <a:srgbClr val="008BEF"/>
      </a:accent6>
      <a:hlink>
        <a:srgbClr val="FF9A07"/>
      </a:hlink>
      <a:folHlink>
        <a:srgbClr val="3ECCB4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4525</TotalTime>
  <Words>1107</Words>
  <Application>Microsoft Office PowerPoint</Application>
  <PresentationFormat>Ekran Gösterisi (4:3)</PresentationFormat>
  <Paragraphs>374</Paragraphs>
  <Slides>22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1" baseType="lpstr">
      <vt:lpstr>Adobe Heiti Std R</vt:lpstr>
      <vt:lpstr>Arial</vt:lpstr>
      <vt:lpstr>Arial Black</vt:lpstr>
      <vt:lpstr>Bebas Neue</vt:lpstr>
      <vt:lpstr>Calibri</vt:lpstr>
      <vt:lpstr>Calibri Light</vt:lpstr>
      <vt:lpstr>Roboto Bk</vt:lpstr>
      <vt:lpstr>Wingdings</vt:lpstr>
      <vt:lpstr>Office Theme</vt:lpstr>
      <vt:lpstr>YÜKSEK ÖĞRETİM KURUMLARI SINAVI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TYT PUANI İLE MSÜ ve POLİS MESLEK  YÜKSEKOKULU ÖN BAŞVURULARI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LOVEISH</dc:creator>
  <cp:lastModifiedBy>ronaldinho424</cp:lastModifiedBy>
  <cp:revision>196</cp:revision>
  <dcterms:created xsi:type="dcterms:W3CDTF">2015-11-06T18:34:53Z</dcterms:created>
  <dcterms:modified xsi:type="dcterms:W3CDTF">2022-05-18T11:12:01Z</dcterms:modified>
</cp:coreProperties>
</file>