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57" r:id="rId3"/>
    <p:sldId id="258" r:id="rId4"/>
    <p:sldId id="259" r:id="rId5"/>
    <p:sldId id="260" r:id="rId6"/>
    <p:sldId id="261" r:id="rId7"/>
    <p:sldId id="262" r:id="rId8"/>
    <p:sldId id="263" r:id="rId9"/>
    <p:sldId id="300" r:id="rId10"/>
    <p:sldId id="264" r:id="rId11"/>
    <p:sldId id="265" r:id="rId12"/>
    <p:sldId id="266" r:id="rId13"/>
    <p:sldId id="267" r:id="rId14"/>
    <p:sldId id="301" r:id="rId15"/>
    <p:sldId id="302" r:id="rId16"/>
    <p:sldId id="268" r:id="rId17"/>
    <p:sldId id="303" r:id="rId18"/>
    <p:sldId id="269" r:id="rId19"/>
    <p:sldId id="270" r:id="rId20"/>
    <p:sldId id="271" r:id="rId21"/>
    <p:sldId id="272" r:id="rId22"/>
    <p:sldId id="273" r:id="rId23"/>
    <p:sldId id="274" r:id="rId24"/>
    <p:sldId id="275" r:id="rId25"/>
    <p:sldId id="304" r:id="rId26"/>
    <p:sldId id="306" r:id="rId27"/>
    <p:sldId id="305" r:id="rId28"/>
    <p:sldId id="276" r:id="rId29"/>
    <p:sldId id="277" r:id="rId30"/>
    <p:sldId id="278" r:id="rId31"/>
    <p:sldId id="279" r:id="rId32"/>
    <p:sldId id="280" r:id="rId33"/>
    <p:sldId id="281" r:id="rId34"/>
    <p:sldId id="282" r:id="rId35"/>
    <p:sldId id="283"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3EA94-7B03-4A07-A7F4-E34B207EF103}" type="datetimeFigureOut">
              <a:rPr lang="tr-TR" smtClean="0"/>
              <a:t>30.05.2022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0D92A-A55D-40E2-BEDB-99C646084441}" type="slidenum">
              <a:rPr lang="tr-TR" smtClean="0"/>
              <a:t>‹#›</a:t>
            </a:fld>
            <a:endParaRPr lang="tr-TR"/>
          </a:p>
        </p:txBody>
      </p:sp>
    </p:spTree>
    <p:extLst>
      <p:ext uri="{BB962C8B-B14F-4D97-AF65-F5344CB8AC3E}">
        <p14:creationId xmlns:p14="http://schemas.microsoft.com/office/powerpoint/2010/main" val="5698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7739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784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290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256220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045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631104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1108778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247441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49081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2510FA1-76C9-46CB-83FF-8FEDB75158E8}" type="datetimeFigureOut">
              <a:rPr lang="tr-TR" smtClean="0"/>
              <a:t>30.05.2022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7163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2510FA1-76C9-46CB-83FF-8FEDB75158E8}" type="datetimeFigureOut">
              <a:rPr lang="tr-TR" smtClean="0"/>
              <a:t>30.05.2022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217675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2510FA1-76C9-46CB-83FF-8FEDB75158E8}" type="datetimeFigureOut">
              <a:rPr lang="tr-TR" smtClean="0"/>
              <a:t>30.05.2022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44121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2510FA1-76C9-46CB-83FF-8FEDB75158E8}" type="datetimeFigureOut">
              <a:rPr lang="tr-TR" smtClean="0"/>
              <a:t>30.05.2022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7610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10FA1-76C9-46CB-83FF-8FEDB75158E8}" type="datetimeFigureOut">
              <a:rPr lang="tr-TR" smtClean="0"/>
              <a:t>30.05.2022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81126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2510FA1-76C9-46CB-83FF-8FEDB75158E8}" type="datetimeFigureOut">
              <a:rPr lang="tr-TR" smtClean="0"/>
              <a:t>30.05.2022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416793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2510FA1-76C9-46CB-83FF-8FEDB75158E8}" type="datetimeFigureOut">
              <a:rPr lang="tr-TR" smtClean="0"/>
              <a:t>30.05.2022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C93B067-7ECB-4CA0-AFA7-F02390C38E72}" type="slidenum">
              <a:rPr lang="tr-TR" smtClean="0"/>
              <a:t>‹#›</a:t>
            </a:fld>
            <a:endParaRPr lang="tr-TR"/>
          </a:p>
        </p:txBody>
      </p:sp>
    </p:spTree>
    <p:extLst>
      <p:ext uri="{BB962C8B-B14F-4D97-AF65-F5344CB8AC3E}">
        <p14:creationId xmlns:p14="http://schemas.microsoft.com/office/powerpoint/2010/main" val="323138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510FA1-76C9-46CB-83FF-8FEDB75158E8}" type="datetimeFigureOut">
              <a:rPr lang="tr-TR" smtClean="0"/>
              <a:t>30.05.2022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93B067-7ECB-4CA0-AFA7-F02390C38E72}" type="slidenum">
              <a:rPr lang="tr-TR" smtClean="0"/>
              <a:t>‹#›</a:t>
            </a:fld>
            <a:endParaRPr lang="tr-TR"/>
          </a:p>
        </p:txBody>
      </p:sp>
    </p:spTree>
    <p:extLst>
      <p:ext uri="{BB962C8B-B14F-4D97-AF65-F5344CB8AC3E}">
        <p14:creationId xmlns:p14="http://schemas.microsoft.com/office/powerpoint/2010/main" val="41139106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25236" y="1330036"/>
            <a:ext cx="8248767" cy="2535381"/>
          </a:xfrm>
        </p:spPr>
        <p:txBody>
          <a:bodyPr/>
          <a:lstStyle/>
          <a:p>
            <a:r>
              <a:rPr lang="tr-TR" sz="4500" b="1" dirty="0" smtClean="0"/>
              <a:t>ERGENLİK</a:t>
            </a:r>
            <a:br>
              <a:rPr lang="tr-TR" sz="4500" b="1" dirty="0" smtClean="0"/>
            </a:br>
            <a:r>
              <a:rPr lang="tr-TR" sz="4500" b="1" dirty="0" smtClean="0"/>
              <a:t>ERGENLİK</a:t>
            </a:r>
            <a:r>
              <a:rPr lang="tr-TR" sz="4500" b="1" dirty="0" smtClean="0"/>
              <a:t> DÖNEMİ ÖZELLİKLERİ</a:t>
            </a:r>
            <a:br>
              <a:rPr lang="tr-TR" sz="4500" b="1" dirty="0" smtClean="0"/>
            </a:br>
            <a:r>
              <a:rPr lang="tr-TR" sz="4500" b="1" dirty="0" smtClean="0"/>
              <a:t>ERGENLİKTE SORUNLAR</a:t>
            </a:r>
            <a:endParaRPr lang="tr-TR" sz="4500" b="1" dirty="0"/>
          </a:p>
        </p:txBody>
      </p:sp>
      <p:sp>
        <p:nvSpPr>
          <p:cNvPr id="3" name="Alt Başlık 2"/>
          <p:cNvSpPr>
            <a:spLocks noGrp="1"/>
          </p:cNvSpPr>
          <p:nvPr>
            <p:ph type="subTitle" idx="1"/>
          </p:nvPr>
        </p:nvSpPr>
        <p:spPr>
          <a:xfrm>
            <a:off x="1507067" y="6068291"/>
            <a:ext cx="7766936" cy="451041"/>
          </a:xfrm>
        </p:spPr>
        <p:txBody>
          <a:bodyPr/>
          <a:lstStyle/>
          <a:p>
            <a:pPr algn="ctr"/>
            <a:r>
              <a:rPr lang="tr-TR" b="1" dirty="0" smtClean="0"/>
              <a:t>KARATAY REHBERLİK VE ARAŞTIRMA MERKEZİ</a:t>
            </a:r>
            <a:endParaRPr lang="tr-TR" b="1" dirty="0"/>
          </a:p>
        </p:txBody>
      </p:sp>
    </p:spTree>
    <p:extLst>
      <p:ext uri="{BB962C8B-B14F-4D97-AF65-F5344CB8AC3E}">
        <p14:creationId xmlns:p14="http://schemas.microsoft.com/office/powerpoint/2010/main" val="421133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600" b="1" dirty="0"/>
              <a:t>ERGENLİK DÖNEMİ GÖRÜLEN FİZİKSEL SORUNLARI</a:t>
            </a:r>
            <a:endParaRPr lang="tr-TR" sz="2600" dirty="0"/>
          </a:p>
        </p:txBody>
      </p:sp>
      <p:sp>
        <p:nvSpPr>
          <p:cNvPr id="3" name="Alt Başlık 2"/>
          <p:cNvSpPr>
            <a:spLocks noGrp="1"/>
          </p:cNvSpPr>
          <p:nvPr>
            <p:ph type="subTitle" idx="1"/>
          </p:nvPr>
        </p:nvSpPr>
        <p:spPr>
          <a:xfrm>
            <a:off x="1507067" y="1376909"/>
            <a:ext cx="7766936" cy="4732946"/>
          </a:xfrm>
        </p:spPr>
        <p:txBody>
          <a:bodyPr>
            <a:normAutofit/>
          </a:bodyPr>
          <a:lstStyle/>
          <a:p>
            <a:pPr marL="285750" indent="-285750" algn="just">
              <a:buFont typeface="Wingdings" panose="05000000000000000000" pitchFamily="2" charset="2"/>
              <a:buChar char="Ø"/>
            </a:pPr>
            <a:r>
              <a:rPr lang="tr-TR" sz="2200" dirty="0"/>
              <a:t>Tüylenme ve </a:t>
            </a:r>
            <a:r>
              <a:rPr lang="tr-TR" sz="2200" dirty="0" smtClean="0"/>
              <a:t>sivilcelenmeler</a:t>
            </a:r>
          </a:p>
          <a:p>
            <a:pPr marL="285750" indent="-285750" algn="just">
              <a:buFont typeface="Wingdings" panose="05000000000000000000" pitchFamily="2" charset="2"/>
              <a:buChar char="Ø"/>
            </a:pPr>
            <a:r>
              <a:rPr lang="tr-TR" sz="2200" dirty="0" smtClean="0"/>
              <a:t>Sakallar</a:t>
            </a:r>
            <a:endParaRPr lang="tr-TR" sz="2200" dirty="0"/>
          </a:p>
          <a:p>
            <a:pPr marL="285750" indent="-285750" algn="just">
              <a:buFont typeface="Wingdings" panose="05000000000000000000" pitchFamily="2" charset="2"/>
              <a:buChar char="Ø"/>
            </a:pPr>
            <a:r>
              <a:rPr lang="tr-TR" sz="2200" dirty="0" smtClean="0"/>
              <a:t>Sesin </a:t>
            </a:r>
            <a:r>
              <a:rPr lang="tr-TR" sz="2200" dirty="0"/>
              <a:t>çatallanma ve </a:t>
            </a:r>
            <a:r>
              <a:rPr lang="tr-TR" sz="2200" dirty="0" smtClean="0"/>
              <a:t>çatlaması</a:t>
            </a:r>
          </a:p>
          <a:p>
            <a:pPr marL="285750" indent="-285750" algn="just">
              <a:buFont typeface="Wingdings" panose="05000000000000000000" pitchFamily="2" charset="2"/>
              <a:buChar char="Ø"/>
            </a:pPr>
            <a:endParaRPr lang="tr-TR" sz="2200" dirty="0"/>
          </a:p>
          <a:p>
            <a:pPr marL="285750" indent="-285750" algn="just">
              <a:buFont typeface="Wingdings" panose="05000000000000000000" pitchFamily="2" charset="2"/>
              <a:buChar char="Ø"/>
            </a:pPr>
            <a:endParaRPr lang="tr-TR" sz="2200" dirty="0" smtClean="0"/>
          </a:p>
          <a:p>
            <a:pPr algn="just"/>
            <a:endParaRPr lang="tr-TR" sz="2200" dirty="0"/>
          </a:p>
          <a:p>
            <a:pPr algn="just"/>
            <a:r>
              <a:rPr lang="tr-TR" sz="2200" dirty="0" smtClean="0"/>
              <a:t>	ERKEN </a:t>
            </a:r>
            <a:r>
              <a:rPr lang="tr-TR" sz="2200" dirty="0"/>
              <a:t>ERGENLİĞE GİRMEK İLE GEÇ GİRMEK NE GİBİ BİR SORUN OLUŞTURABİLİR?</a:t>
            </a:r>
            <a:r>
              <a:rPr lang="tr-TR" sz="2200" dirty="0"/>
              <a:t> </a:t>
            </a:r>
          </a:p>
          <a:p>
            <a:pPr algn="just"/>
            <a:endParaRPr lang="tr-TR" sz="2200" dirty="0"/>
          </a:p>
        </p:txBody>
      </p:sp>
    </p:spTree>
    <p:extLst>
      <p:ext uri="{BB962C8B-B14F-4D97-AF65-F5344CB8AC3E}">
        <p14:creationId xmlns:p14="http://schemas.microsoft.com/office/powerpoint/2010/main" val="333834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800" b="1" dirty="0"/>
              <a:t>DUYGUSAL-BİLİŞSEL GELİŞİM VE DEĞİŞİMLER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b="1" dirty="0" smtClean="0"/>
              <a:t>	</a:t>
            </a:r>
            <a:r>
              <a:rPr lang="tr-TR" sz="2200" dirty="0" smtClean="0"/>
              <a:t>Ergenliğin </a:t>
            </a:r>
            <a:r>
              <a:rPr lang="tr-TR" sz="2200" dirty="0"/>
              <a:t>başlarındaki büyümenin hızlı oluşu, biyolojik-cinsel gelişmeye eşlik eden </a:t>
            </a:r>
            <a:r>
              <a:rPr lang="tr-TR" sz="2200" dirty="0" err="1"/>
              <a:t>hormonal</a:t>
            </a:r>
            <a:r>
              <a:rPr lang="tr-TR" sz="2200" dirty="0"/>
              <a:t> salgılar buluğda ve onu izleyen yıllardaki ergenin hem duygularında, hem de davranış ve tutumlarında belirgin farklılıklar sergilemesine neden olur.</a:t>
            </a:r>
            <a:endParaRPr lang="tr-TR"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056" y="2931186"/>
            <a:ext cx="5341765" cy="366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63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800" b="1" dirty="0"/>
              <a:t>ERGENLİKTE YAŞANAN DUYGUSAL DEĞİŞİMLER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marL="285750" indent="-285750" algn="just">
              <a:buFont typeface="Wingdings" panose="05000000000000000000" pitchFamily="2" charset="2"/>
              <a:buChar char="ü"/>
            </a:pPr>
            <a:r>
              <a:rPr lang="tr-TR" sz="2000" dirty="0"/>
              <a:t>Kendine Güvensizlik</a:t>
            </a:r>
          </a:p>
          <a:p>
            <a:pPr marL="285750" indent="-285750" algn="just">
              <a:buFont typeface="Wingdings" panose="05000000000000000000" pitchFamily="2" charset="2"/>
              <a:buChar char="ü"/>
            </a:pPr>
            <a:r>
              <a:rPr lang="tr-TR" sz="2000" dirty="0"/>
              <a:t>Duyguların Yoğunluğunda Artış</a:t>
            </a:r>
          </a:p>
          <a:p>
            <a:pPr marL="285750" indent="-285750" algn="just">
              <a:buFont typeface="Wingdings" panose="05000000000000000000" pitchFamily="2" charset="2"/>
              <a:buChar char="ü"/>
            </a:pPr>
            <a:r>
              <a:rPr lang="tr-TR" sz="2000" dirty="0"/>
              <a:t>Aşık Olma</a:t>
            </a:r>
          </a:p>
          <a:p>
            <a:pPr marL="285750" indent="-285750" algn="just">
              <a:buFont typeface="Wingdings" panose="05000000000000000000" pitchFamily="2" charset="2"/>
              <a:buChar char="ü"/>
            </a:pPr>
            <a:r>
              <a:rPr lang="tr-TR" sz="2000" dirty="0"/>
              <a:t>Mahcubiyet ve Çekingenlik</a:t>
            </a:r>
          </a:p>
          <a:p>
            <a:pPr marL="285750" indent="-285750" algn="just">
              <a:buFont typeface="Wingdings" panose="05000000000000000000" pitchFamily="2" charset="2"/>
              <a:buChar char="ü"/>
            </a:pPr>
            <a:r>
              <a:rPr lang="tr-TR" sz="2000" dirty="0"/>
              <a:t>Aşırı Hayal Kurma</a:t>
            </a:r>
          </a:p>
          <a:p>
            <a:pPr marL="285750" indent="-285750" algn="just">
              <a:buFont typeface="Wingdings" panose="05000000000000000000" pitchFamily="2" charset="2"/>
              <a:buChar char="ü"/>
            </a:pPr>
            <a:r>
              <a:rPr lang="tr-TR" sz="2000" dirty="0"/>
              <a:t>Tedirgin ve Huzursuz Olma</a:t>
            </a:r>
          </a:p>
          <a:p>
            <a:pPr marL="285750" indent="-285750" algn="just">
              <a:buFont typeface="Wingdings" panose="05000000000000000000" pitchFamily="2" charset="2"/>
              <a:buChar char="ü"/>
            </a:pPr>
            <a:r>
              <a:rPr lang="tr-TR" sz="2000" dirty="0"/>
              <a:t>Yalnız Kalma İsteği</a:t>
            </a:r>
          </a:p>
          <a:p>
            <a:pPr marL="285750" indent="-285750" algn="just">
              <a:buFont typeface="Wingdings" panose="05000000000000000000" pitchFamily="2" charset="2"/>
              <a:buChar char="ü"/>
            </a:pPr>
            <a:r>
              <a:rPr lang="tr-TR" sz="2000" dirty="0"/>
              <a:t>Çalışmaya Karşı İsteksizlik</a:t>
            </a:r>
          </a:p>
          <a:p>
            <a:pPr marL="285750" indent="-285750" algn="just">
              <a:buFont typeface="Wingdings" panose="05000000000000000000" pitchFamily="2" charset="2"/>
              <a:buChar char="ü"/>
            </a:pPr>
            <a:r>
              <a:rPr lang="tr-TR" sz="2000" dirty="0"/>
              <a:t>Çabuk Heyecanlanma</a:t>
            </a:r>
          </a:p>
          <a:p>
            <a:pPr marL="285750" indent="-285750" algn="just">
              <a:buFont typeface="Wingdings" panose="05000000000000000000" pitchFamily="2" charset="2"/>
              <a:buChar char="ü"/>
            </a:pPr>
            <a:r>
              <a:rPr lang="tr-TR" sz="2000" dirty="0"/>
              <a:t>Otoriteye karşı direniş</a:t>
            </a:r>
          </a:p>
          <a:p>
            <a:pPr marL="285750" indent="-285750" algn="just">
              <a:buFont typeface="Wingdings" panose="05000000000000000000" pitchFamily="2" charset="2"/>
              <a:buChar char="ü"/>
            </a:pPr>
            <a:r>
              <a:rPr lang="tr-TR" sz="2000" dirty="0"/>
              <a:t>Alınganlık </a:t>
            </a:r>
          </a:p>
          <a:p>
            <a:pPr marL="285750" indent="-285750" algn="just">
              <a:buFont typeface="Wingdings" panose="05000000000000000000" pitchFamily="2" charset="2"/>
              <a:buChar char="ü"/>
            </a:pPr>
            <a:endParaRPr lang="tr-TR" sz="2000" dirty="0"/>
          </a:p>
        </p:txBody>
      </p:sp>
      <p:pic>
        <p:nvPicPr>
          <p:cNvPr id="4" name="Picture 2" descr="ergen kim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812" y="2410691"/>
            <a:ext cx="3658622" cy="36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4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pPr algn="l"/>
            <a:r>
              <a:rPr lang="tr-TR" sz="2800" b="1" dirty="0" smtClean="0"/>
              <a:t>ERGENLİK DÖNEMİNDE </a:t>
            </a:r>
            <a:r>
              <a:rPr lang="tr-TR" sz="2800" b="1" dirty="0"/>
              <a:t>EN SIK RASTLANAN DUYGUSAL SORUNLAR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100" b="1" dirty="0" smtClean="0"/>
              <a:t>	</a:t>
            </a:r>
            <a:r>
              <a:rPr lang="tr-TR" sz="2100" b="1" dirty="0" smtClean="0">
                <a:solidFill>
                  <a:srgbClr val="FF0000"/>
                </a:solidFill>
              </a:rPr>
              <a:t>KORKU</a:t>
            </a:r>
            <a:r>
              <a:rPr lang="tr-TR" sz="2100" b="1" dirty="0">
                <a:solidFill>
                  <a:srgbClr val="FF0000"/>
                </a:solidFill>
              </a:rPr>
              <a:t>;</a:t>
            </a:r>
            <a:endParaRPr lang="tr-TR" sz="2100" dirty="0">
              <a:solidFill>
                <a:srgbClr val="FF0000"/>
              </a:solidFill>
            </a:endParaRPr>
          </a:p>
          <a:p>
            <a:pPr algn="just"/>
            <a:r>
              <a:rPr lang="tr-TR" sz="2100" dirty="0" smtClean="0"/>
              <a:t>	Ergenler </a:t>
            </a:r>
            <a:r>
              <a:rPr lang="tr-TR" sz="2100" dirty="0"/>
              <a:t>için özellikle bilinmeyen şeyler korkunun doğmasına temel nedendir. Ergenin ilgilendiği faaliyetlerin sonucunu kestirememesi de korkuya neden olabilir.</a:t>
            </a:r>
          </a:p>
          <a:p>
            <a:pPr algn="just"/>
            <a:endParaRPr lang="tr-TR" sz="2100" dirty="0"/>
          </a:p>
        </p:txBody>
      </p:sp>
      <p:pic>
        <p:nvPicPr>
          <p:cNvPr id="4" name="Picture 10" descr="ergenlik karikatü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481" y="2964872"/>
            <a:ext cx="3249613" cy="287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349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pPr algn="l"/>
            <a:r>
              <a:rPr lang="tr-TR" sz="2800" b="1" dirty="0" smtClean="0"/>
              <a:t>ERGENLİK DÖNEMİNDE </a:t>
            </a:r>
            <a:r>
              <a:rPr lang="tr-TR" sz="2800" b="1" dirty="0"/>
              <a:t>EN SIK RASTLANAN DUYGUSAL SORUNLAR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100" b="1" dirty="0" smtClean="0"/>
              <a:t>	</a:t>
            </a:r>
            <a:r>
              <a:rPr lang="tr-TR" sz="2100" b="1" dirty="0" smtClean="0">
                <a:solidFill>
                  <a:srgbClr val="FF0000"/>
                </a:solidFill>
              </a:rPr>
              <a:t>ENDİŞE</a:t>
            </a:r>
            <a:r>
              <a:rPr lang="tr-TR" sz="2100" b="1" dirty="0">
                <a:solidFill>
                  <a:srgbClr val="FF0000"/>
                </a:solidFill>
              </a:rPr>
              <a:t>;</a:t>
            </a:r>
            <a:endParaRPr lang="tr-TR" sz="2100" dirty="0">
              <a:solidFill>
                <a:srgbClr val="FF0000"/>
              </a:solidFill>
            </a:endParaRPr>
          </a:p>
          <a:p>
            <a:pPr algn="just"/>
            <a:r>
              <a:rPr lang="tr-TR" sz="2100" dirty="0" smtClean="0"/>
              <a:t>	Gerçek </a:t>
            </a:r>
            <a:r>
              <a:rPr lang="tr-TR" sz="2100" dirty="0"/>
              <a:t>nedenden çok, hayali nedenlerden oluşan korku tipleridir. Korkulan durumun zihinsel düzeyde prova edilerek yinelenmesi, endişenin en büyük karakteristiğidir.</a:t>
            </a:r>
          </a:p>
          <a:p>
            <a:pPr algn="just"/>
            <a:r>
              <a:rPr lang="tr-TR" sz="2100" dirty="0" smtClean="0"/>
              <a:t>	Cinsel </a:t>
            </a:r>
            <a:r>
              <a:rPr lang="tr-TR" sz="2100" dirty="0"/>
              <a:t>olgunlukla birlikte, endişelerin de farklılık gösterdiği dikkatimizi çeker. Orta ve lise öğrencileri özellikle çeşitli okul sorunları hakkında endişe duyarlar. Dış görünüş ve arkadaşları arasında popüler olmama, endişe yaratan diğer konulardır.</a:t>
            </a:r>
          </a:p>
        </p:txBody>
      </p:sp>
      <p:pic>
        <p:nvPicPr>
          <p:cNvPr id="4" name="Picture 6" descr="ergenlik karikatü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191" y="4281055"/>
            <a:ext cx="4230687" cy="238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77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pPr algn="l"/>
            <a:r>
              <a:rPr lang="tr-TR" sz="2800" b="1" dirty="0" smtClean="0"/>
              <a:t>ERGENLİK DÖNEMİNDE </a:t>
            </a:r>
            <a:r>
              <a:rPr lang="tr-TR" sz="2800" b="1" dirty="0"/>
              <a:t>EN SIK RASTLANAN DUYGUSAL SORUNLAR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b="1" dirty="0" smtClean="0"/>
              <a:t>	</a:t>
            </a:r>
            <a:r>
              <a:rPr lang="tr-TR" sz="2200" b="1" dirty="0" smtClean="0">
                <a:solidFill>
                  <a:srgbClr val="FF0000"/>
                </a:solidFill>
              </a:rPr>
              <a:t>ÖFKE</a:t>
            </a:r>
            <a:r>
              <a:rPr lang="tr-TR" sz="2200" b="1" dirty="0">
                <a:solidFill>
                  <a:srgbClr val="FF0000"/>
                </a:solidFill>
              </a:rPr>
              <a:t>;</a:t>
            </a:r>
            <a:endParaRPr lang="tr-TR" sz="2200" dirty="0">
              <a:solidFill>
                <a:srgbClr val="FF0000"/>
              </a:solidFill>
            </a:endParaRPr>
          </a:p>
          <a:p>
            <a:pPr algn="just"/>
            <a:r>
              <a:rPr lang="tr-TR" sz="2200" dirty="0" smtClean="0"/>
              <a:t>	Ergenlik </a:t>
            </a:r>
            <a:r>
              <a:rPr lang="tr-TR" sz="2200" dirty="0"/>
              <a:t>döneminde öfkeye neden olan uyarımlar genellikle sosyal kaynaklıdır. Ergeni öfkelendiren konular şunlardır:</a:t>
            </a:r>
          </a:p>
          <a:p>
            <a:pPr marL="285750" indent="-285750" algn="just">
              <a:buFont typeface="Wingdings" panose="05000000000000000000" pitchFamily="2" charset="2"/>
              <a:buChar char="ü"/>
            </a:pPr>
            <a:r>
              <a:rPr lang="tr-TR" sz="2200" dirty="0"/>
              <a:t>Alay edildiğinde, gülünç düşürüldüğünde</a:t>
            </a:r>
          </a:p>
          <a:p>
            <a:pPr marL="285750" indent="-285750" algn="just">
              <a:buFont typeface="Wingdings" panose="05000000000000000000" pitchFamily="2" charset="2"/>
              <a:buChar char="ü"/>
            </a:pPr>
            <a:r>
              <a:rPr lang="tr-TR" sz="2200" dirty="0"/>
              <a:t>Tenkit edildiğinde, azarlandığında</a:t>
            </a:r>
          </a:p>
          <a:p>
            <a:pPr marL="285750" indent="-285750" algn="just">
              <a:buFont typeface="Wingdings" panose="05000000000000000000" pitchFamily="2" charset="2"/>
              <a:buChar char="ü"/>
            </a:pPr>
            <a:r>
              <a:rPr lang="tr-TR" sz="2200" dirty="0"/>
              <a:t>Haksız yere cezalandırıldığında</a:t>
            </a:r>
          </a:p>
          <a:p>
            <a:pPr marL="285750" indent="-285750" algn="just">
              <a:buFont typeface="Wingdings" panose="05000000000000000000" pitchFamily="2" charset="2"/>
              <a:buChar char="ü"/>
            </a:pPr>
            <a:r>
              <a:rPr lang="tr-TR" sz="2200" dirty="0"/>
              <a:t>İnsanlar ona hükmetmeye başladığında</a:t>
            </a:r>
          </a:p>
          <a:p>
            <a:pPr marL="285750" indent="-285750" algn="just">
              <a:buFont typeface="Wingdings" panose="05000000000000000000" pitchFamily="2" charset="2"/>
              <a:buChar char="ü"/>
            </a:pPr>
            <a:r>
              <a:rPr lang="tr-TR" sz="2200" dirty="0"/>
              <a:t>İşleri ters gittiğinde</a:t>
            </a:r>
          </a:p>
          <a:p>
            <a:pPr marL="285750" indent="-285750" algn="just">
              <a:buFont typeface="Wingdings" panose="05000000000000000000" pitchFamily="2" charset="2"/>
              <a:buChar char="ü"/>
            </a:pPr>
            <a:r>
              <a:rPr lang="tr-TR" sz="2200" dirty="0"/>
              <a:t>Özel eşyaları, kardeşleri ya da ana babası tarafından habersizce alındığında gençler öfkelenir. </a:t>
            </a:r>
          </a:p>
        </p:txBody>
      </p:sp>
      <p:pic>
        <p:nvPicPr>
          <p:cNvPr id="4" name="Picture 2" descr="erge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800" y="2171927"/>
            <a:ext cx="3269898" cy="21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79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800" b="1" dirty="0"/>
              <a:t>ERGENLERİN DİKKAT ETMESİ GEREKEN NOKTALAR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Vücut </a:t>
            </a:r>
            <a:r>
              <a:rPr lang="tr-TR" sz="2200" dirty="0"/>
              <a:t>Bakım Ve Temizliğine Dikkat : Ağız ve diş sağlığını korumak için, dişler günde iki kez, yemeklerden sonra, 3 dakika kadar kuralına uygun biçimde macun ile fırçalanmalı ve diş ipi kullanılmalıdır. Bunun yanında yılda iki kez diş hekimine giderek muayene olmak, sonradan diş sağlığının bozulması nedeniyle yaşanabilecek sıkıntıları önlemeye yetecektir.</a:t>
            </a:r>
          </a:p>
          <a:p>
            <a:pPr algn="just"/>
            <a:r>
              <a:rPr lang="tr-TR" sz="2200" dirty="0" smtClean="0"/>
              <a:t>	Tırnakların </a:t>
            </a:r>
            <a:r>
              <a:rPr lang="tr-TR" sz="2200" dirty="0"/>
              <a:t>da haftada bir kez kesilmesi ve sık sık tırnak fırçasıyla fırçalanarak yıkanması uygun olur.</a:t>
            </a:r>
          </a:p>
          <a:p>
            <a:pPr algn="just"/>
            <a:r>
              <a:rPr lang="tr-TR" sz="2200" dirty="0" smtClean="0"/>
              <a:t>	</a:t>
            </a:r>
            <a:endParaRPr lang="tr-TR" sz="2200" dirty="0"/>
          </a:p>
        </p:txBody>
      </p:sp>
    </p:spTree>
    <p:extLst>
      <p:ext uri="{BB962C8B-B14F-4D97-AF65-F5344CB8AC3E}">
        <p14:creationId xmlns:p14="http://schemas.microsoft.com/office/powerpoint/2010/main" val="292672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800" b="1" dirty="0"/>
              <a:t>ERGENLERİN DİKKAT ETMESİ GEREKEN NOKTALAR</a:t>
            </a:r>
            <a:endParaRPr lang="tr-TR" sz="28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Ergenlikle </a:t>
            </a:r>
            <a:r>
              <a:rPr lang="tr-TR" sz="2200" dirty="0"/>
              <a:t>birlikte hormonların etkisi ile, koltuk altı ve kasık bölgesinde tüylenme başlar. Tüyler, bu bölgedeki ter ve yağ bezlerinin, üreme organlarının salgıladığı kokuların çevreye yayılmasına, temizlenmediğinde de enfeksiyonlara neden olabilir. Bu nedenle uzadıklarında uygun yöntemler kullanılarak giderilmelidir. Bunları kullanırken dikkatli olunmalı ve kullanımı önceden çok iyi öğrenilmelidir.</a:t>
            </a:r>
          </a:p>
          <a:p>
            <a:pPr algn="just"/>
            <a:r>
              <a:rPr lang="tr-TR" sz="2200" dirty="0" smtClean="0"/>
              <a:t>	Kasık </a:t>
            </a:r>
            <a:r>
              <a:rPr lang="tr-TR" sz="2200" dirty="0"/>
              <a:t>bölgesinin derisi sık sık temizlenerek kurulanmalıdır. Deri asitliğine uygun temizlik maddeleri ile köpürtülerek yıkanan bölge, durulanıp iyice kurulanmalı. Hoş olmayan koku ve salgıların giderilmesinin yanında, bu uygulama enfeksiyon gelişme tehlikesini azaltacaktır.</a:t>
            </a:r>
          </a:p>
          <a:p>
            <a:pPr algn="just"/>
            <a:endParaRPr lang="tr-TR" sz="2200" dirty="0"/>
          </a:p>
        </p:txBody>
      </p:sp>
    </p:spTree>
    <p:extLst>
      <p:ext uri="{BB962C8B-B14F-4D97-AF65-F5344CB8AC3E}">
        <p14:creationId xmlns:p14="http://schemas.microsoft.com/office/powerpoint/2010/main" val="189858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2800" b="1" dirty="0"/>
              <a:t>ARKADAŞLIK İLİŞKİLERİ (Doğru Arkadaş Seçimi</a:t>
            </a:r>
            <a:r>
              <a:rPr lang="tr-TR" sz="2800" b="1" dirty="0" smtClean="0"/>
              <a:t>)</a:t>
            </a:r>
            <a:endParaRPr lang="tr-TR" sz="2800" dirty="0"/>
          </a:p>
        </p:txBody>
      </p:sp>
      <p:pic>
        <p:nvPicPr>
          <p:cNvPr id="4" name="Picture 2" descr="arkadaşlı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067" y="3629891"/>
            <a:ext cx="7470775" cy="30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 Başlık 2"/>
          <p:cNvSpPr>
            <a:spLocks noGrp="1"/>
          </p:cNvSpPr>
          <p:nvPr>
            <p:ph type="subTitle" idx="1"/>
          </p:nvPr>
        </p:nvSpPr>
        <p:spPr>
          <a:xfrm>
            <a:off x="1507067" y="1376909"/>
            <a:ext cx="7766936" cy="4732946"/>
          </a:xfrm>
        </p:spPr>
        <p:txBody>
          <a:bodyPr>
            <a:normAutofit/>
          </a:bodyPr>
          <a:lstStyle/>
          <a:p>
            <a:pPr algn="just"/>
            <a:r>
              <a:rPr lang="tr-TR" sz="2100" dirty="0" smtClean="0"/>
              <a:t>	Duygusal </a:t>
            </a:r>
            <a:r>
              <a:rPr lang="tr-TR" sz="2100" dirty="0"/>
              <a:t>olarak bekli de en çok etkilendiğiniz konulardan biri de arkadaşlarınıza " Hayır" diyememek olabilir</a:t>
            </a:r>
          </a:p>
          <a:p>
            <a:pPr algn="just"/>
            <a:r>
              <a:rPr lang="tr-TR" sz="2100" dirty="0" smtClean="0"/>
              <a:t>	Yanlış </a:t>
            </a:r>
            <a:r>
              <a:rPr lang="tr-TR" sz="2100" dirty="0"/>
              <a:t>Arkadaş Seçimi ;</a:t>
            </a:r>
          </a:p>
          <a:p>
            <a:pPr marL="285750" indent="-285750" algn="just">
              <a:buFont typeface="Wingdings" panose="05000000000000000000" pitchFamily="2" charset="2"/>
              <a:buChar char="Ø"/>
            </a:pPr>
            <a:r>
              <a:rPr lang="tr-TR" sz="2100" dirty="0"/>
              <a:t>KAVGA-ŞİDDET,</a:t>
            </a:r>
          </a:p>
          <a:p>
            <a:pPr marL="285750" indent="-285750" algn="just">
              <a:buFont typeface="Wingdings" panose="05000000000000000000" pitchFamily="2" charset="2"/>
              <a:buChar char="Ø"/>
            </a:pPr>
            <a:r>
              <a:rPr lang="tr-TR" sz="2100" dirty="0"/>
              <a:t>SUÇ İŞLEME,</a:t>
            </a:r>
          </a:p>
          <a:p>
            <a:pPr marL="285750" indent="-285750" algn="just">
              <a:buFont typeface="Wingdings" panose="05000000000000000000" pitchFamily="2" charset="2"/>
              <a:buChar char="Ø"/>
            </a:pPr>
            <a:r>
              <a:rPr lang="tr-TR" sz="2100" dirty="0"/>
              <a:t>ALKOL-MADDE BAĞIMLILIĞI,</a:t>
            </a:r>
          </a:p>
          <a:p>
            <a:pPr marL="285750" indent="-285750" algn="just">
              <a:buFont typeface="Wingdings" panose="05000000000000000000" pitchFamily="2" charset="2"/>
              <a:buChar char="Ø"/>
            </a:pPr>
            <a:r>
              <a:rPr lang="tr-TR" sz="2100" dirty="0"/>
              <a:t>KÖTÜ BİR </a:t>
            </a:r>
            <a:r>
              <a:rPr lang="tr-TR" sz="2100" dirty="0" smtClean="0"/>
              <a:t>GELECEK </a:t>
            </a:r>
            <a:r>
              <a:rPr lang="tr-TR" sz="2100" dirty="0"/>
              <a:t>vb. ile karşılaşmamıza neden olabilir.</a:t>
            </a:r>
          </a:p>
          <a:p>
            <a:pPr algn="just"/>
            <a:endParaRPr lang="tr-TR" sz="2100" dirty="0"/>
          </a:p>
        </p:txBody>
      </p:sp>
    </p:spTree>
    <p:extLst>
      <p:ext uri="{BB962C8B-B14F-4D97-AF65-F5344CB8AC3E}">
        <p14:creationId xmlns:p14="http://schemas.microsoft.com/office/powerpoint/2010/main" val="29442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GELECEK </a:t>
            </a:r>
            <a:r>
              <a:rPr lang="tr-TR" b="1" dirty="0" smtClean="0"/>
              <a:t>PLANLAMA</a:t>
            </a:r>
            <a:endParaRPr lang="tr-TR"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b="1" dirty="0" smtClean="0"/>
              <a:t>	Artık </a:t>
            </a:r>
            <a:r>
              <a:rPr lang="tr-TR" sz="2200" b="1" dirty="0"/>
              <a:t>yetişki</a:t>
            </a:r>
            <a:r>
              <a:rPr lang="tr-TR" sz="2200" dirty="0"/>
              <a:t>n bir birey oluyoruz ve sorumluluklarımız artıyor. Geleceğimizi garanti altına almak için gideceğimiz yolu seçmemiz </a:t>
            </a:r>
            <a:r>
              <a:rPr lang="tr-TR" sz="2200" dirty="0" smtClean="0"/>
              <a:t>lazım.</a:t>
            </a:r>
          </a:p>
          <a:p>
            <a:pPr algn="just"/>
            <a:r>
              <a:rPr lang="tr-TR" sz="2200" b="1" dirty="0"/>
              <a:t>	</a:t>
            </a:r>
            <a:r>
              <a:rPr lang="tr-TR" sz="2200" b="1" dirty="0" smtClean="0"/>
              <a:t>YARDIM </a:t>
            </a:r>
            <a:r>
              <a:rPr lang="tr-TR" sz="2200" b="1" dirty="0"/>
              <a:t>ALMA VE KENDİNİ İFADE ETME KONUSUNDA DİKKAT! </a:t>
            </a:r>
            <a:endParaRPr lang="tr-TR" sz="2200" dirty="0"/>
          </a:p>
          <a:p>
            <a:pPr algn="just"/>
            <a:endParaRPr lang="tr-TR" sz="2200" dirty="0"/>
          </a:p>
        </p:txBody>
      </p:sp>
      <p:pic>
        <p:nvPicPr>
          <p:cNvPr id="4" name="Picture 2" descr="ergen intihar girişimi ve aile iletişi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70" y="3257984"/>
            <a:ext cx="488632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02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ERGENLİK NEDİR?</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000" dirty="0" smtClean="0"/>
              <a:t>	Aşağıdaki </a:t>
            </a:r>
            <a:r>
              <a:rPr lang="tr-TR" sz="2000" dirty="0"/>
              <a:t>soruları kendinize sordunuz mu?</a:t>
            </a:r>
          </a:p>
          <a:p>
            <a:pPr marL="285750" indent="-285750" algn="just">
              <a:buFont typeface="Wingdings" panose="05000000000000000000" pitchFamily="2" charset="2"/>
              <a:buChar char="Ø"/>
            </a:pPr>
            <a:r>
              <a:rPr lang="tr-TR" sz="2000" dirty="0"/>
              <a:t>Neden böyle sakarca </a:t>
            </a:r>
            <a:r>
              <a:rPr lang="tr-TR" sz="2000" dirty="0" smtClean="0"/>
              <a:t>davranıyorum?</a:t>
            </a:r>
          </a:p>
          <a:p>
            <a:pPr marL="285750" indent="-285750" algn="just">
              <a:buFont typeface="Wingdings" panose="05000000000000000000" pitchFamily="2" charset="2"/>
              <a:buChar char="Ø"/>
            </a:pPr>
            <a:r>
              <a:rPr lang="tr-TR" sz="2000" dirty="0" smtClean="0"/>
              <a:t>Niye </a:t>
            </a:r>
            <a:r>
              <a:rPr lang="tr-TR" sz="2000" dirty="0"/>
              <a:t>elimi kolumu koyacak yer bulamıyorum, bu heyecan </a:t>
            </a:r>
            <a:r>
              <a:rPr lang="tr-TR" sz="2000" dirty="0" smtClean="0"/>
              <a:t>nedir?</a:t>
            </a:r>
          </a:p>
          <a:p>
            <a:pPr marL="285750" indent="-285750" algn="just">
              <a:buFont typeface="Wingdings" panose="05000000000000000000" pitchFamily="2" charset="2"/>
              <a:buChar char="Ø"/>
            </a:pPr>
            <a:r>
              <a:rPr lang="tr-TR" sz="2000" dirty="0" smtClean="0"/>
              <a:t>Niçin </a:t>
            </a:r>
            <a:r>
              <a:rPr lang="tr-TR" sz="2000" dirty="0"/>
              <a:t>vücudum tanıyamayacağım kadar hızlı </a:t>
            </a:r>
            <a:r>
              <a:rPr lang="tr-TR" sz="2000" dirty="0" smtClean="0"/>
              <a:t>değişiyor?</a:t>
            </a:r>
          </a:p>
          <a:p>
            <a:pPr marL="285750" indent="-285750" algn="just">
              <a:buFont typeface="Wingdings" panose="05000000000000000000" pitchFamily="2" charset="2"/>
              <a:buChar char="Ø"/>
            </a:pPr>
            <a:r>
              <a:rPr lang="tr-TR" sz="2000" dirty="0" smtClean="0"/>
              <a:t>Neden </a:t>
            </a:r>
            <a:r>
              <a:rPr lang="tr-TR" sz="2000" dirty="0"/>
              <a:t>sesimi kontrol </a:t>
            </a:r>
            <a:r>
              <a:rPr lang="tr-TR" sz="2000" dirty="0" smtClean="0"/>
              <a:t>edemiyorum?</a:t>
            </a:r>
          </a:p>
          <a:p>
            <a:pPr marL="285750" indent="-285750" algn="just">
              <a:buFont typeface="Wingdings" panose="05000000000000000000" pitchFamily="2" charset="2"/>
              <a:buChar char="Ø"/>
            </a:pPr>
            <a:r>
              <a:rPr lang="tr-TR" sz="2000" dirty="0" smtClean="0"/>
              <a:t>Aman </a:t>
            </a:r>
            <a:r>
              <a:rPr lang="tr-TR" sz="2000" dirty="0"/>
              <a:t>Allah´ım kıllanıyorum. Şimdi ne </a:t>
            </a:r>
            <a:r>
              <a:rPr lang="tr-TR" sz="2000" dirty="0" smtClean="0"/>
              <a:t>yapacağım?</a:t>
            </a:r>
          </a:p>
          <a:p>
            <a:pPr marL="285750" indent="-285750" algn="just">
              <a:buFont typeface="Wingdings" panose="05000000000000000000" pitchFamily="2" charset="2"/>
              <a:buChar char="Ø"/>
            </a:pPr>
            <a:r>
              <a:rPr lang="tr-TR" sz="2000" dirty="0" smtClean="0"/>
              <a:t>Duygularımın </a:t>
            </a:r>
            <a:r>
              <a:rPr lang="tr-TR" sz="2000" dirty="0"/>
              <a:t>böyle sık sık değişmesinin nedeni </a:t>
            </a:r>
            <a:r>
              <a:rPr lang="tr-TR" sz="2000" dirty="0" smtClean="0"/>
              <a:t>ne?</a:t>
            </a:r>
          </a:p>
          <a:p>
            <a:pPr marL="285750" indent="-285750" algn="just">
              <a:buFont typeface="Wingdings" panose="05000000000000000000" pitchFamily="2" charset="2"/>
              <a:buChar char="Ø"/>
            </a:pPr>
            <a:r>
              <a:rPr lang="tr-TR" sz="2000" dirty="0" smtClean="0"/>
              <a:t>Kendimi </a:t>
            </a:r>
            <a:r>
              <a:rPr lang="tr-TR" sz="2000" dirty="0"/>
              <a:t>tanıyor muyum? </a:t>
            </a:r>
          </a:p>
          <a:p>
            <a:pPr algn="just"/>
            <a:endParaRPr lang="tr-TR" sz="2000" dirty="0"/>
          </a:p>
        </p:txBody>
      </p:sp>
      <p:pic>
        <p:nvPicPr>
          <p:cNvPr id="1026" name="Picture 2" descr="http://hkymtal.meb.k12.tr/meb_iys_dosyalar/53/01/974034/resimler/2015_12/k_07101505_h_13969819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957" y="3311010"/>
            <a:ext cx="3765261" cy="279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8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3200" b="1" dirty="0"/>
              <a:t>Ergenlik Döneminde </a:t>
            </a:r>
            <a:r>
              <a:rPr lang="tr-TR" sz="3200" b="1" dirty="0" err="1"/>
              <a:t>Karșılașılan</a:t>
            </a:r>
            <a:r>
              <a:rPr lang="tr-TR" sz="3200" b="1" dirty="0"/>
              <a:t> Sorunlar ve Çözüm Önerileri</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Ergenlik </a:t>
            </a:r>
            <a:r>
              <a:rPr lang="tr-TR" sz="2200" dirty="0"/>
              <a:t>dönemi bireyin </a:t>
            </a:r>
            <a:r>
              <a:rPr lang="tr-TR" sz="2200" dirty="0" smtClean="0"/>
              <a:t>yaşamı </a:t>
            </a:r>
            <a:r>
              <a:rPr lang="tr-TR" sz="2200" dirty="0"/>
              <a:t>boyunca </a:t>
            </a:r>
            <a:r>
              <a:rPr lang="tr-TR" sz="2200" dirty="0" smtClean="0"/>
              <a:t>karşılaştığı </a:t>
            </a:r>
            <a:r>
              <a:rPr lang="tr-TR" sz="2200" dirty="0"/>
              <a:t>en </a:t>
            </a:r>
            <a:r>
              <a:rPr lang="tr-TR" sz="2200" dirty="0" smtClean="0"/>
              <a:t>karmaşık </a:t>
            </a:r>
            <a:r>
              <a:rPr lang="tr-TR" sz="2200" dirty="0"/>
              <a:t>dönemdir. Bu dönemde birey hem ruhsal hem de fiziksel </a:t>
            </a:r>
            <a:r>
              <a:rPr lang="tr-TR" sz="2200" dirty="0" smtClean="0"/>
              <a:t>değişimlere </a:t>
            </a:r>
            <a:r>
              <a:rPr lang="tr-TR" sz="2200" dirty="0"/>
              <a:t>ayak uydurmak zorundadır. Ayrıca </a:t>
            </a:r>
            <a:r>
              <a:rPr lang="tr-TR" sz="2200" dirty="0" smtClean="0"/>
              <a:t>yaşanan </a:t>
            </a:r>
            <a:r>
              <a:rPr lang="tr-TR" sz="2200" dirty="0"/>
              <a:t>bu </a:t>
            </a:r>
            <a:r>
              <a:rPr lang="tr-TR" sz="2200" dirty="0" smtClean="0"/>
              <a:t>değişimlerin </a:t>
            </a:r>
            <a:r>
              <a:rPr lang="tr-TR" sz="2200" dirty="0"/>
              <a:t>yanı sıra aile ve sosyal çevre ile bir çok problem </a:t>
            </a:r>
            <a:r>
              <a:rPr lang="tr-TR" sz="2200" dirty="0" smtClean="0"/>
              <a:t>yaşanmaktadır</a:t>
            </a:r>
            <a:r>
              <a:rPr lang="tr-TR" sz="2200" dirty="0"/>
              <a:t>.</a:t>
            </a:r>
          </a:p>
        </p:txBody>
      </p:sp>
      <p:pic>
        <p:nvPicPr>
          <p:cNvPr id="4" name="Picture 2" descr="ergenli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547" y="4019839"/>
            <a:ext cx="53879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92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3600" b="1" dirty="0"/>
              <a:t>Bu Dönemde Ergenlerin </a:t>
            </a:r>
            <a:r>
              <a:rPr lang="tr-TR" sz="3600" b="1" dirty="0" smtClean="0"/>
              <a:t>Şikayetleri</a:t>
            </a:r>
            <a:r>
              <a:rPr lang="tr-TR" sz="3600" b="1" dirty="0"/>
              <a:t>:</a:t>
            </a:r>
          </a:p>
        </p:txBody>
      </p:sp>
      <p:sp>
        <p:nvSpPr>
          <p:cNvPr id="3" name="Alt Başlık 2"/>
          <p:cNvSpPr>
            <a:spLocks noGrp="1"/>
          </p:cNvSpPr>
          <p:nvPr>
            <p:ph type="subTitle" idx="1"/>
          </p:nvPr>
        </p:nvSpPr>
        <p:spPr>
          <a:xfrm>
            <a:off x="1507067" y="1376909"/>
            <a:ext cx="7766936" cy="4732946"/>
          </a:xfrm>
        </p:spPr>
        <p:txBody>
          <a:bodyPr>
            <a:noAutofit/>
          </a:bodyPr>
          <a:lstStyle/>
          <a:p>
            <a:pPr marL="285750" indent="-285750" algn="just">
              <a:buFont typeface="Wingdings" panose="05000000000000000000" pitchFamily="2" charset="2"/>
              <a:buChar char="ü"/>
            </a:pPr>
            <a:r>
              <a:rPr lang="tr-TR" sz="2000" dirty="0" smtClean="0"/>
              <a:t>Dışarı </a:t>
            </a:r>
            <a:r>
              <a:rPr lang="tr-TR" sz="2000" dirty="0"/>
              <a:t>çıkarken izin almam gerekiyor ve belirledikleri saatte evde olmak zorunda kalıyorum. </a:t>
            </a:r>
            <a:endParaRPr lang="tr-TR" sz="2000" dirty="0" smtClean="0"/>
          </a:p>
          <a:p>
            <a:pPr marL="285750" indent="-285750" algn="just">
              <a:buFont typeface="Wingdings" panose="05000000000000000000" pitchFamily="2" charset="2"/>
              <a:buChar char="ü"/>
            </a:pPr>
            <a:r>
              <a:rPr lang="tr-TR" sz="2000" dirty="0" smtClean="0"/>
              <a:t>Ailem </a:t>
            </a:r>
            <a:r>
              <a:rPr lang="tr-TR" sz="2000" dirty="0"/>
              <a:t>her </a:t>
            </a:r>
            <a:r>
              <a:rPr lang="tr-TR" sz="2000" dirty="0" smtClean="0"/>
              <a:t>şeye karışıyor</a:t>
            </a:r>
            <a:r>
              <a:rPr lang="tr-TR" sz="2000" dirty="0"/>
              <a:t>, hesap vermemi istiyorlar. </a:t>
            </a:r>
            <a:endParaRPr lang="tr-TR" sz="2000" dirty="0" smtClean="0"/>
          </a:p>
          <a:p>
            <a:pPr marL="285750" indent="-285750" algn="just">
              <a:buFont typeface="Wingdings" panose="05000000000000000000" pitchFamily="2" charset="2"/>
              <a:buChar char="ü"/>
            </a:pPr>
            <a:r>
              <a:rPr lang="tr-TR" sz="2000" dirty="0" smtClean="0"/>
              <a:t>Beni </a:t>
            </a:r>
            <a:r>
              <a:rPr lang="tr-TR" sz="2000" dirty="0"/>
              <a:t>çocuk gibi görmeye devam edip büyüdüğümü görmezden geliyorlar. </a:t>
            </a:r>
            <a:endParaRPr lang="tr-TR" sz="2000" dirty="0" smtClean="0"/>
          </a:p>
          <a:p>
            <a:pPr marL="285750" indent="-285750" algn="just">
              <a:buFont typeface="Wingdings" panose="05000000000000000000" pitchFamily="2" charset="2"/>
              <a:buChar char="ü"/>
            </a:pPr>
            <a:r>
              <a:rPr lang="tr-TR" sz="2000" dirty="0" smtClean="0"/>
              <a:t>Doğru arkadaşları </a:t>
            </a:r>
            <a:r>
              <a:rPr lang="tr-TR" sz="2000" dirty="0"/>
              <a:t>bulabileceğime güvenmiyorlar, sosyal çevreme çok müdahale ediyorlar. </a:t>
            </a:r>
            <a:endParaRPr lang="tr-TR" sz="2000" dirty="0" smtClean="0"/>
          </a:p>
          <a:p>
            <a:pPr marL="285750" indent="-285750" algn="just">
              <a:buFont typeface="Wingdings" panose="05000000000000000000" pitchFamily="2" charset="2"/>
              <a:buChar char="ü"/>
            </a:pPr>
            <a:r>
              <a:rPr lang="tr-TR" sz="2000" dirty="0" smtClean="0"/>
              <a:t>Kalabalık </a:t>
            </a:r>
            <a:r>
              <a:rPr lang="tr-TR" sz="2000" dirty="0"/>
              <a:t>ve yabancı ortamlarda kendimi ifade edemiyorum ve sıkılıyorum, bu yüzden her zaman yalnız kalmak istiyorum. </a:t>
            </a:r>
            <a:endParaRPr lang="tr-TR" sz="2000" dirty="0" smtClean="0"/>
          </a:p>
          <a:p>
            <a:pPr marL="285750" indent="-285750" algn="just">
              <a:buFont typeface="Wingdings" panose="05000000000000000000" pitchFamily="2" charset="2"/>
              <a:buChar char="ü"/>
            </a:pPr>
            <a:r>
              <a:rPr lang="tr-TR" sz="2000" dirty="0" smtClean="0"/>
              <a:t>Arkadaşlarım </a:t>
            </a:r>
            <a:r>
              <a:rPr lang="tr-TR" sz="2000" dirty="0"/>
              <a:t>beni gruptan </a:t>
            </a:r>
            <a:r>
              <a:rPr lang="tr-TR" sz="2000" dirty="0" smtClean="0"/>
              <a:t>dışlıyorlar</a:t>
            </a:r>
            <a:r>
              <a:rPr lang="tr-TR" sz="2000" dirty="0"/>
              <a:t>. </a:t>
            </a:r>
            <a:endParaRPr lang="tr-TR" sz="2000" dirty="0" smtClean="0"/>
          </a:p>
          <a:p>
            <a:pPr marL="285750" indent="-285750" algn="just">
              <a:buFont typeface="Wingdings" panose="05000000000000000000" pitchFamily="2" charset="2"/>
              <a:buChar char="ü"/>
            </a:pPr>
            <a:r>
              <a:rPr lang="tr-TR" sz="2000" dirty="0" smtClean="0"/>
              <a:t>Görüntüm hoşuma </a:t>
            </a:r>
            <a:r>
              <a:rPr lang="tr-TR" sz="2000" dirty="0"/>
              <a:t>gitmiyor, sivilcelerim yüzünden aynaya bakmak istemiyorum. </a:t>
            </a:r>
            <a:endParaRPr lang="tr-TR" sz="2000" dirty="0" smtClean="0"/>
          </a:p>
          <a:p>
            <a:pPr marL="285750" indent="-285750" algn="just">
              <a:buFont typeface="Wingdings" panose="05000000000000000000" pitchFamily="2" charset="2"/>
              <a:buChar char="ü"/>
            </a:pPr>
            <a:r>
              <a:rPr lang="tr-TR" sz="2000" dirty="0" smtClean="0"/>
              <a:t>Beni </a:t>
            </a:r>
            <a:r>
              <a:rPr lang="tr-TR" sz="2000" dirty="0"/>
              <a:t>rahat bırakıp, hayatıma müdahale etmeyin. Kimse beni anlamıyor!</a:t>
            </a:r>
          </a:p>
        </p:txBody>
      </p:sp>
    </p:spTree>
    <p:extLst>
      <p:ext uri="{BB962C8B-B14F-4D97-AF65-F5344CB8AC3E}">
        <p14:creationId xmlns:p14="http://schemas.microsoft.com/office/powerpoint/2010/main" val="397837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4200" b="1" dirty="0"/>
              <a:t>Görülen Ruhsal </a:t>
            </a:r>
            <a:r>
              <a:rPr lang="tr-TR" sz="4200" b="1" dirty="0" err="1"/>
              <a:t>Değișiklikler</a:t>
            </a:r>
            <a:r>
              <a:rPr lang="tr-TR" sz="4200" b="1" dirty="0"/>
              <a:t> </a:t>
            </a:r>
          </a:p>
        </p:txBody>
      </p:sp>
      <p:sp>
        <p:nvSpPr>
          <p:cNvPr id="3" name="Alt Başlık 2"/>
          <p:cNvSpPr>
            <a:spLocks noGrp="1"/>
          </p:cNvSpPr>
          <p:nvPr>
            <p:ph type="subTitle" idx="1"/>
          </p:nvPr>
        </p:nvSpPr>
        <p:spPr>
          <a:xfrm>
            <a:off x="1507067" y="1376909"/>
            <a:ext cx="7766936" cy="4732946"/>
          </a:xfrm>
        </p:spPr>
        <p:txBody>
          <a:bodyPr>
            <a:noAutofit/>
          </a:bodyPr>
          <a:lstStyle/>
          <a:p>
            <a:pPr algn="just"/>
            <a:r>
              <a:rPr lang="tr-TR" sz="1900" dirty="0"/>
              <a:t>1- Toplumdaki rolünü belirleme isteği, </a:t>
            </a:r>
            <a:endParaRPr lang="tr-TR" sz="1900" dirty="0" smtClean="0"/>
          </a:p>
          <a:p>
            <a:pPr algn="just"/>
            <a:r>
              <a:rPr lang="tr-TR" sz="1900" dirty="0" smtClean="0"/>
              <a:t>2- </a:t>
            </a:r>
            <a:r>
              <a:rPr lang="tr-TR" sz="1900" dirty="0"/>
              <a:t>Hayatı ve çevreyi sorgulama, </a:t>
            </a:r>
            <a:endParaRPr lang="tr-TR" sz="1900" dirty="0" smtClean="0"/>
          </a:p>
          <a:p>
            <a:pPr algn="just"/>
            <a:r>
              <a:rPr lang="tr-TR" sz="1900" dirty="0" smtClean="0"/>
              <a:t>3- </a:t>
            </a:r>
            <a:r>
              <a:rPr lang="tr-TR" sz="1900" dirty="0"/>
              <a:t>Kendi </a:t>
            </a:r>
            <a:r>
              <a:rPr lang="tr-TR" sz="1900" dirty="0" smtClean="0"/>
              <a:t>başına </a:t>
            </a:r>
            <a:r>
              <a:rPr lang="tr-TR" sz="1900" dirty="0"/>
              <a:t>hareket etme isteği, </a:t>
            </a:r>
            <a:endParaRPr lang="tr-TR" sz="1900" dirty="0" smtClean="0"/>
          </a:p>
          <a:p>
            <a:pPr algn="just"/>
            <a:r>
              <a:rPr lang="tr-TR" sz="1900" dirty="0" smtClean="0"/>
              <a:t>4- </a:t>
            </a:r>
            <a:r>
              <a:rPr lang="tr-TR" sz="1900" dirty="0"/>
              <a:t>Yalnız kalma isteği, </a:t>
            </a:r>
            <a:endParaRPr lang="tr-TR" sz="1900" dirty="0" smtClean="0"/>
          </a:p>
          <a:p>
            <a:pPr algn="just"/>
            <a:r>
              <a:rPr lang="tr-TR" sz="1900" dirty="0" smtClean="0"/>
              <a:t>5- </a:t>
            </a:r>
            <a:r>
              <a:rPr lang="tr-TR" sz="1900" dirty="0"/>
              <a:t>Aynı gün içinde sevinç, üzüntü, korku gibi duygularının sürekli </a:t>
            </a:r>
            <a:r>
              <a:rPr lang="tr-TR" sz="1900" dirty="0" smtClean="0"/>
              <a:t>değişmesi</a:t>
            </a:r>
            <a:r>
              <a:rPr lang="tr-TR" sz="1900" dirty="0"/>
              <a:t>, </a:t>
            </a:r>
            <a:endParaRPr lang="tr-TR" sz="1900" dirty="0" smtClean="0"/>
          </a:p>
          <a:p>
            <a:pPr algn="just"/>
            <a:r>
              <a:rPr lang="tr-TR" sz="1900" dirty="0" smtClean="0"/>
              <a:t>6- </a:t>
            </a:r>
            <a:r>
              <a:rPr lang="tr-TR" sz="1900" dirty="0"/>
              <a:t>Sebepsiz can sıkıntısı hissetme, </a:t>
            </a:r>
            <a:endParaRPr lang="tr-TR" sz="1900" dirty="0" smtClean="0"/>
          </a:p>
          <a:p>
            <a:pPr algn="just"/>
            <a:r>
              <a:rPr lang="tr-TR" sz="1900" dirty="0" smtClean="0"/>
              <a:t>7- Aşırı </a:t>
            </a:r>
            <a:r>
              <a:rPr lang="tr-TR" sz="1900" dirty="0"/>
              <a:t>öfkelenme, </a:t>
            </a:r>
            <a:endParaRPr lang="tr-TR" sz="1900" dirty="0" smtClean="0"/>
          </a:p>
          <a:p>
            <a:pPr algn="just"/>
            <a:r>
              <a:rPr lang="tr-TR" sz="1900" dirty="0" smtClean="0"/>
              <a:t>8- </a:t>
            </a:r>
            <a:r>
              <a:rPr lang="tr-TR" sz="1900" dirty="0"/>
              <a:t>Hayal kurma, </a:t>
            </a:r>
            <a:endParaRPr lang="tr-TR" sz="1900" dirty="0" smtClean="0"/>
          </a:p>
          <a:p>
            <a:pPr algn="just"/>
            <a:r>
              <a:rPr lang="tr-TR" sz="1900" dirty="0" smtClean="0"/>
              <a:t>9- </a:t>
            </a:r>
            <a:r>
              <a:rPr lang="tr-TR" sz="1900" dirty="0"/>
              <a:t>Bulunduğu ortamda dikkat çekme isteği, </a:t>
            </a:r>
            <a:endParaRPr lang="tr-TR" sz="1900" dirty="0" smtClean="0"/>
          </a:p>
          <a:p>
            <a:pPr algn="just"/>
            <a:r>
              <a:rPr lang="tr-TR" sz="1900" dirty="0" smtClean="0"/>
              <a:t>10- </a:t>
            </a:r>
            <a:r>
              <a:rPr lang="tr-TR" sz="1900" dirty="0"/>
              <a:t>Soyut algılama yeteneğinin artması, </a:t>
            </a:r>
            <a:endParaRPr lang="tr-TR" sz="1900" dirty="0" smtClean="0"/>
          </a:p>
          <a:p>
            <a:pPr algn="just"/>
            <a:r>
              <a:rPr lang="tr-TR" sz="1900" dirty="0" smtClean="0"/>
              <a:t>11- </a:t>
            </a:r>
            <a:r>
              <a:rPr lang="tr-TR" sz="1900" dirty="0"/>
              <a:t>Bir konu üzerinde dikkatini uzun süre toplayamama, </a:t>
            </a:r>
            <a:endParaRPr lang="tr-TR" sz="1900" dirty="0" smtClean="0"/>
          </a:p>
          <a:p>
            <a:pPr algn="just"/>
            <a:r>
              <a:rPr lang="tr-TR" sz="1900" dirty="0" smtClean="0"/>
              <a:t>12- </a:t>
            </a:r>
            <a:r>
              <a:rPr lang="tr-TR" sz="1900" dirty="0"/>
              <a:t>Daha hızlı okuyup anlama</a:t>
            </a:r>
          </a:p>
        </p:txBody>
      </p:sp>
    </p:spTree>
    <p:extLst>
      <p:ext uri="{BB962C8B-B14F-4D97-AF65-F5344CB8AC3E}">
        <p14:creationId xmlns:p14="http://schemas.microsoft.com/office/powerpoint/2010/main" val="22898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En Riskli Durumlar</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Arkadaş Çevresi</a:t>
            </a:r>
          </a:p>
          <a:p>
            <a:pPr algn="just"/>
            <a:r>
              <a:rPr lang="tr-TR" sz="2200" dirty="0" smtClean="0"/>
              <a:t>Zararlı Alışkanlıklar</a:t>
            </a:r>
          </a:p>
          <a:p>
            <a:pPr algn="just"/>
            <a:r>
              <a:rPr lang="tr-TR" sz="2200" dirty="0" smtClean="0"/>
              <a:t>Çeteler ve Şiddet</a:t>
            </a:r>
          </a:p>
          <a:p>
            <a:pPr algn="just"/>
            <a:r>
              <a:rPr lang="tr-TR" sz="2200" dirty="0" smtClean="0"/>
              <a:t>Uyuşturucular, Ateşli Silahlar ve Şiddet</a:t>
            </a:r>
          </a:p>
          <a:p>
            <a:pPr algn="just"/>
            <a:endParaRPr lang="tr-TR" sz="22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7067" y="3491345"/>
            <a:ext cx="5416117" cy="290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990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SONUÇ</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000" dirty="0" smtClean="0"/>
              <a:t>	Ergenlik</a:t>
            </a:r>
            <a:r>
              <a:rPr lang="tr-TR" sz="2000" dirty="0"/>
              <a:t>, </a:t>
            </a:r>
            <a:r>
              <a:rPr lang="tr-TR" sz="2000" dirty="0" smtClean="0"/>
              <a:t>ilişkilerde</a:t>
            </a:r>
            <a:r>
              <a:rPr lang="tr-TR" sz="2000" dirty="0"/>
              <a:t>, fiziksel </a:t>
            </a:r>
            <a:r>
              <a:rPr lang="tr-TR" sz="2000" dirty="0" smtClean="0"/>
              <a:t>görünüşte</a:t>
            </a:r>
            <a:r>
              <a:rPr lang="tr-TR" sz="2000" dirty="0"/>
              <a:t>, duygusal dengede ve zihinsel kapasitede pek çok </a:t>
            </a:r>
            <a:r>
              <a:rPr lang="tr-TR" sz="2000" dirty="0" smtClean="0"/>
              <a:t>değişiklik </a:t>
            </a:r>
            <a:r>
              <a:rPr lang="tr-TR" sz="2000" dirty="0"/>
              <a:t>ve </a:t>
            </a:r>
            <a:r>
              <a:rPr lang="tr-TR" sz="2000" dirty="0" smtClean="0"/>
              <a:t>geçişlerin yaşandığı </a:t>
            </a:r>
            <a:r>
              <a:rPr lang="tr-TR" sz="2000" dirty="0"/>
              <a:t>bir dönemdir. Ergenler </a:t>
            </a:r>
            <a:r>
              <a:rPr lang="tr-TR" sz="2000" dirty="0" smtClean="0"/>
              <a:t>bilişsel </a:t>
            </a:r>
            <a:r>
              <a:rPr lang="tr-TR" sz="2000" dirty="0"/>
              <a:t>olarak farklı bir yapıdadırlar, çünkü artık soyut kavramları daha çok </a:t>
            </a:r>
            <a:r>
              <a:rPr lang="tr-TR" sz="2000" dirty="0" smtClean="0"/>
              <a:t>düşünmeye</a:t>
            </a:r>
            <a:r>
              <a:rPr lang="tr-TR" sz="2000" dirty="0"/>
              <a:t>, daha </a:t>
            </a:r>
            <a:r>
              <a:rPr lang="tr-TR" sz="2000" dirty="0" smtClean="0"/>
              <a:t>karmaşık </a:t>
            </a:r>
            <a:r>
              <a:rPr lang="tr-TR" sz="2000" dirty="0"/>
              <a:t>problemler çözmeye, diğer </a:t>
            </a:r>
            <a:r>
              <a:rPr lang="tr-TR" sz="2000" dirty="0" smtClean="0"/>
              <a:t>kişilerin bakış </a:t>
            </a:r>
            <a:r>
              <a:rPr lang="tr-TR" sz="2000" dirty="0"/>
              <a:t>açılarını anlamaya </a:t>
            </a:r>
            <a:r>
              <a:rPr lang="tr-TR" sz="2000" dirty="0" smtClean="0"/>
              <a:t>başlar </a:t>
            </a:r>
            <a:r>
              <a:rPr lang="tr-TR" sz="2000" dirty="0"/>
              <a:t>ve önceki durumlarına göre ahlaki ve etik bakımdan daha yüksek bir sağduyuya sahip olurlar. Ergenler, bu dönemde bağımsız olma ve kimliklerini bulma yolunda çok zorlu bir süreçten geçmeye </a:t>
            </a:r>
            <a:r>
              <a:rPr lang="tr-TR" sz="2000" dirty="0" smtClean="0"/>
              <a:t>başlarlar</a:t>
            </a:r>
            <a:r>
              <a:rPr lang="tr-TR" sz="2000" dirty="0"/>
              <a:t>. Ergenlerin bu dönemde suç </a:t>
            </a:r>
            <a:r>
              <a:rPr lang="tr-TR" sz="2000" dirty="0" smtClean="0"/>
              <a:t>işleme</a:t>
            </a:r>
            <a:r>
              <a:rPr lang="tr-TR" sz="2000" dirty="0"/>
              <a:t>, </a:t>
            </a:r>
            <a:r>
              <a:rPr lang="tr-TR" sz="2000" dirty="0" smtClean="0"/>
              <a:t>şiddete başvurma</a:t>
            </a:r>
            <a:r>
              <a:rPr lang="tr-TR" sz="2000" dirty="0"/>
              <a:t>, çete faaliyetlerine katılma ve </a:t>
            </a:r>
            <a:r>
              <a:rPr lang="tr-TR" sz="2000" dirty="0" smtClean="0"/>
              <a:t>uyuşturucu </a:t>
            </a:r>
            <a:r>
              <a:rPr lang="tr-TR" sz="2000" dirty="0"/>
              <a:t>madde kullanma ihtimalleri fazladır. Bu makalede, ergenlik döneminde meydana gelen pek çok </a:t>
            </a:r>
            <a:r>
              <a:rPr lang="tr-TR" sz="2000" dirty="0" smtClean="0"/>
              <a:t>değişiklikler</a:t>
            </a:r>
            <a:r>
              <a:rPr lang="tr-TR" sz="2000" dirty="0"/>
              <a:t>, </a:t>
            </a:r>
            <a:r>
              <a:rPr lang="tr-TR" sz="2000" dirty="0" smtClean="0"/>
              <a:t>bilişsel gelişim</a:t>
            </a:r>
            <a:r>
              <a:rPr lang="tr-TR" sz="2000" dirty="0"/>
              <a:t>, </a:t>
            </a:r>
            <a:r>
              <a:rPr lang="tr-TR" sz="2000" dirty="0" smtClean="0"/>
              <a:t>şiddete </a:t>
            </a:r>
            <a:r>
              <a:rPr lang="tr-TR" sz="2000" dirty="0"/>
              <a:t>yönelme, </a:t>
            </a:r>
            <a:r>
              <a:rPr lang="tr-TR" sz="2000" dirty="0" smtClean="0"/>
              <a:t>arkadaş </a:t>
            </a:r>
            <a:r>
              <a:rPr lang="tr-TR" sz="2000" dirty="0"/>
              <a:t>çevresi, çeteler, </a:t>
            </a:r>
            <a:r>
              <a:rPr lang="tr-TR" sz="2000" dirty="0" smtClean="0"/>
              <a:t>uyuşturucu </a:t>
            </a:r>
            <a:r>
              <a:rPr lang="tr-TR" sz="2000" dirty="0"/>
              <a:t>madde kullanımı ve </a:t>
            </a:r>
            <a:r>
              <a:rPr lang="tr-TR" sz="2000" dirty="0" smtClean="0"/>
              <a:t>şiddet </a:t>
            </a:r>
            <a:r>
              <a:rPr lang="tr-TR" sz="2000" dirty="0"/>
              <a:t>konuları detaylı olarak ele </a:t>
            </a:r>
            <a:r>
              <a:rPr lang="tr-TR" sz="2000" dirty="0" smtClean="0"/>
              <a:t>alınmıştır</a:t>
            </a:r>
            <a:r>
              <a:rPr lang="tr-TR" sz="2000" dirty="0"/>
              <a:t>.</a:t>
            </a:r>
          </a:p>
        </p:txBody>
      </p:sp>
    </p:spTree>
    <p:extLst>
      <p:ext uri="{BB962C8B-B14F-4D97-AF65-F5344CB8AC3E}">
        <p14:creationId xmlns:p14="http://schemas.microsoft.com/office/powerpoint/2010/main" val="3677720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SONUÇ</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000" dirty="0" smtClean="0"/>
              <a:t>	Hayatımızın </a:t>
            </a:r>
            <a:r>
              <a:rPr lang="tr-TR" sz="2000" dirty="0"/>
              <a:t>en önemli dönemeçlerinden biri olan ergenlik üzerine </a:t>
            </a:r>
            <a:r>
              <a:rPr lang="tr-TR" sz="2000" dirty="0" smtClean="0"/>
              <a:t>yapılmış </a:t>
            </a:r>
            <a:r>
              <a:rPr lang="tr-TR" sz="2000" dirty="0"/>
              <a:t>tüm </a:t>
            </a:r>
            <a:r>
              <a:rPr lang="tr-TR" sz="2000" dirty="0" smtClean="0"/>
              <a:t>çalışmaların </a:t>
            </a:r>
            <a:r>
              <a:rPr lang="tr-TR" sz="2000" dirty="0"/>
              <a:t>genel olarak ortaya koydukları kanaat bu dönemin bütün aile fertleri için zor geçtiğidir. </a:t>
            </a:r>
            <a:r>
              <a:rPr lang="tr-TR" sz="2000" dirty="0" smtClean="0"/>
              <a:t>Yapmış </a:t>
            </a:r>
            <a:r>
              <a:rPr lang="tr-TR" sz="2000" dirty="0"/>
              <a:t>olduğumuz bu </a:t>
            </a:r>
            <a:r>
              <a:rPr lang="tr-TR" sz="2000" dirty="0" smtClean="0"/>
              <a:t>çalışmada </a:t>
            </a:r>
            <a:r>
              <a:rPr lang="tr-TR" sz="2000" dirty="0"/>
              <a:t>da benzer sorunların farklı ve olumlu sonuçlar ortaya çıkarabilmesi için neler yapılabileceğine dair </a:t>
            </a:r>
            <a:r>
              <a:rPr lang="tr-TR" sz="2000" dirty="0" smtClean="0"/>
              <a:t>değişik yaklaşımlar </a:t>
            </a:r>
            <a:r>
              <a:rPr lang="tr-TR" sz="2000" dirty="0"/>
              <a:t>üzerinde </a:t>
            </a:r>
            <a:r>
              <a:rPr lang="tr-TR" sz="2000" dirty="0" smtClean="0"/>
              <a:t>durulmuştur</a:t>
            </a:r>
            <a:r>
              <a:rPr lang="tr-TR" sz="2000" dirty="0"/>
              <a:t>. Ergenlik dönemi kendi </a:t>
            </a:r>
            <a:r>
              <a:rPr lang="tr-TR" sz="2000" dirty="0" smtClean="0"/>
              <a:t>başına </a:t>
            </a:r>
            <a:r>
              <a:rPr lang="tr-TR" sz="2000" dirty="0"/>
              <a:t>önemli bir safha olsa da ebeveynler çocukları ergenlik dönemine girinceye kadar bu duruma </a:t>
            </a:r>
            <a:r>
              <a:rPr lang="tr-TR" sz="2000" dirty="0" smtClean="0"/>
              <a:t>ilişkin </a:t>
            </a:r>
            <a:r>
              <a:rPr lang="tr-TR" sz="2000" dirty="0"/>
              <a:t>hazırlıklarını tamamlamak ve bu döneme hazırlıksız yakalanmamak durumundadırlar. Çünkü çocuklara </a:t>
            </a:r>
            <a:r>
              <a:rPr lang="tr-TR" sz="2000" dirty="0" smtClean="0"/>
              <a:t>karşı </a:t>
            </a:r>
            <a:r>
              <a:rPr lang="tr-TR" sz="2000" dirty="0"/>
              <a:t>tutumlarda yapılacak olan ani </a:t>
            </a:r>
            <a:r>
              <a:rPr lang="tr-TR" sz="2000" dirty="0" smtClean="0"/>
              <a:t>değişiklikler </a:t>
            </a:r>
            <a:r>
              <a:rPr lang="tr-TR" sz="2000" dirty="0"/>
              <a:t>çoğu zaman çocuk / ergen tarafından </a:t>
            </a:r>
            <a:r>
              <a:rPr lang="tr-TR" sz="2000" dirty="0" smtClean="0"/>
              <a:t>kuşkuyla karşılanmakta </a:t>
            </a:r>
            <a:r>
              <a:rPr lang="tr-TR" sz="2000" dirty="0"/>
              <a:t>ve istenilen sonuca tam olarak </a:t>
            </a:r>
            <a:r>
              <a:rPr lang="tr-TR" sz="2000" dirty="0" smtClean="0"/>
              <a:t>ulaşılamamaktadır</a:t>
            </a:r>
            <a:r>
              <a:rPr lang="tr-TR" sz="2000" dirty="0"/>
              <a:t>. Bu nedenden dolayı, ebeveynler tarafından çocuklarına </a:t>
            </a:r>
            <a:r>
              <a:rPr lang="tr-TR" sz="2000" dirty="0" smtClean="0"/>
              <a:t>karşı </a:t>
            </a:r>
            <a:r>
              <a:rPr lang="tr-TR" sz="2000" dirty="0"/>
              <a:t>ergenlik öncesinden itibaren tutarlı tavır ve </a:t>
            </a:r>
            <a:r>
              <a:rPr lang="tr-TR" sz="2000" dirty="0" smtClean="0"/>
              <a:t>davranışlar </a:t>
            </a:r>
            <a:r>
              <a:rPr lang="tr-TR" sz="2000" dirty="0"/>
              <a:t>sergilenmeli ve ani </a:t>
            </a:r>
            <a:r>
              <a:rPr lang="tr-TR" sz="2000" dirty="0" smtClean="0"/>
              <a:t>değişikliklerden </a:t>
            </a:r>
            <a:r>
              <a:rPr lang="tr-TR" sz="2000" dirty="0"/>
              <a:t>kaçınılmalıdır</a:t>
            </a:r>
          </a:p>
        </p:txBody>
      </p:sp>
    </p:spTree>
    <p:extLst>
      <p:ext uri="{BB962C8B-B14F-4D97-AF65-F5344CB8AC3E}">
        <p14:creationId xmlns:p14="http://schemas.microsoft.com/office/powerpoint/2010/main" val="3301119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SONUÇ</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Çocuk</a:t>
            </a:r>
            <a:r>
              <a:rPr lang="tr-TR" sz="2200" dirty="0"/>
              <a:t>, ergenlik dönemine </a:t>
            </a:r>
            <a:r>
              <a:rPr lang="tr-TR" sz="2200" dirty="0" smtClean="0"/>
              <a:t>geçişte yaşadığı </a:t>
            </a:r>
            <a:r>
              <a:rPr lang="tr-TR" sz="2200" dirty="0"/>
              <a:t>fiziksel, zihinsel ve duygusal </a:t>
            </a:r>
            <a:r>
              <a:rPr lang="tr-TR" sz="2200" dirty="0" smtClean="0"/>
              <a:t>değişiklikleri </a:t>
            </a:r>
            <a:r>
              <a:rPr lang="tr-TR" sz="2200" dirty="0"/>
              <a:t>zaten kendi </a:t>
            </a:r>
            <a:r>
              <a:rPr lang="tr-TR" sz="2200" dirty="0" smtClean="0"/>
              <a:t>başına </a:t>
            </a:r>
            <a:r>
              <a:rPr lang="tr-TR" sz="2200" dirty="0"/>
              <a:t>atlatabilmesi zor iken aynı zamanda ebeveynlerinde meydana gelecek ani </a:t>
            </a:r>
            <a:r>
              <a:rPr lang="tr-TR" sz="2200" dirty="0" smtClean="0"/>
              <a:t>değişikliklerle </a:t>
            </a:r>
            <a:r>
              <a:rPr lang="tr-TR" sz="2200" dirty="0"/>
              <a:t>de </a:t>
            </a:r>
            <a:r>
              <a:rPr lang="tr-TR" sz="2200" dirty="0" smtClean="0"/>
              <a:t>uğraşması </a:t>
            </a:r>
            <a:r>
              <a:rPr lang="tr-TR" sz="2200" dirty="0"/>
              <a:t>bu süreci biraz daha </a:t>
            </a:r>
            <a:r>
              <a:rPr lang="tr-TR" sz="2200" dirty="0" smtClean="0"/>
              <a:t>zorlaştıracaktır</a:t>
            </a:r>
            <a:r>
              <a:rPr lang="tr-TR" sz="2200" dirty="0"/>
              <a:t>. Kendisine özellikle bu dönemde destek olmalarını beklediği ebeveynlerinde göreceği olumsuz </a:t>
            </a:r>
            <a:r>
              <a:rPr lang="tr-TR" sz="2200" dirty="0" smtClean="0"/>
              <a:t>yaklaşımlar </a:t>
            </a:r>
            <a:r>
              <a:rPr lang="tr-TR" sz="2200" dirty="0"/>
              <a:t>onu gereğinden fazla tepki vermeye itebilecektir. Yukarıda da bahsettiğimiz </a:t>
            </a:r>
            <a:r>
              <a:rPr lang="tr-TR" sz="2200" dirty="0" smtClean="0"/>
              <a:t>tartışmaların </a:t>
            </a:r>
            <a:r>
              <a:rPr lang="tr-TR" sz="2200" dirty="0"/>
              <a:t>önemli bir kısmı da bu </a:t>
            </a:r>
            <a:r>
              <a:rPr lang="tr-TR" sz="2200" dirty="0" smtClean="0"/>
              <a:t>geçiş </a:t>
            </a:r>
            <a:r>
              <a:rPr lang="tr-TR" sz="2200" dirty="0"/>
              <a:t>S. K. Gül ve İ. D. Güneş / Ergenlik Dönemi Sorunları ve Şiddet 99 dönemine ebeveynlerin önceden yeterince hazırlanmamaları nedeniyle bu dönemin zor geçtiğini </a:t>
            </a:r>
            <a:r>
              <a:rPr lang="tr-TR" sz="2200" dirty="0" smtClean="0"/>
              <a:t>belirtmiştir</a:t>
            </a:r>
            <a:r>
              <a:rPr lang="tr-TR" sz="2200" dirty="0"/>
              <a:t>.</a:t>
            </a:r>
          </a:p>
        </p:txBody>
      </p:sp>
    </p:spTree>
    <p:extLst>
      <p:ext uri="{BB962C8B-B14F-4D97-AF65-F5344CB8AC3E}">
        <p14:creationId xmlns:p14="http://schemas.microsoft.com/office/powerpoint/2010/main" val="276413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SONUÇ</a:t>
            </a:r>
            <a:endParaRPr lang="tr-TR" b="1" dirty="0"/>
          </a:p>
        </p:txBody>
      </p:sp>
      <p:sp>
        <p:nvSpPr>
          <p:cNvPr id="3" name="Alt Başlık 2"/>
          <p:cNvSpPr>
            <a:spLocks noGrp="1"/>
          </p:cNvSpPr>
          <p:nvPr>
            <p:ph type="subTitle" idx="1"/>
          </p:nvPr>
        </p:nvSpPr>
        <p:spPr>
          <a:xfrm>
            <a:off x="1507067" y="1376909"/>
            <a:ext cx="7766936" cy="4732946"/>
          </a:xfrm>
        </p:spPr>
        <p:txBody>
          <a:bodyPr>
            <a:normAutofit fontScale="92500" lnSpcReduction="10000"/>
          </a:bodyPr>
          <a:lstStyle/>
          <a:p>
            <a:pPr algn="just"/>
            <a:r>
              <a:rPr lang="tr-TR" dirty="0" smtClean="0"/>
              <a:t>	Ailesinden </a:t>
            </a:r>
            <a:r>
              <a:rPr lang="tr-TR" dirty="0"/>
              <a:t>ayrı olarak bir birey olma yolunda olan ergen, genellikle </a:t>
            </a:r>
            <a:r>
              <a:rPr lang="tr-TR" dirty="0" smtClean="0"/>
              <a:t>karşılaştığı </a:t>
            </a:r>
            <a:r>
              <a:rPr lang="tr-TR" dirty="0"/>
              <a:t>bu yeni durumu algılamakta yetersiz kalmaktadır. Aynı zamanda sorunlar </a:t>
            </a:r>
            <a:r>
              <a:rPr lang="tr-TR" dirty="0" smtClean="0"/>
              <a:t>karşısında </a:t>
            </a:r>
            <a:r>
              <a:rPr lang="tr-TR" dirty="0"/>
              <a:t>mücadele edebilecek yeterli tecrübeye de sahip olmayan ergen, ailesi tarafından kendisine sağlanamayan desteği </a:t>
            </a:r>
            <a:r>
              <a:rPr lang="tr-TR" dirty="0" smtClean="0"/>
              <a:t>dışarıda arkadaş </a:t>
            </a:r>
            <a:r>
              <a:rPr lang="tr-TR" dirty="0"/>
              <a:t>gruplarında aramaktadır. Bu yetersizliklerden dolayı </a:t>
            </a:r>
            <a:r>
              <a:rPr lang="tr-TR" dirty="0" smtClean="0"/>
              <a:t>karşılaştıkları </a:t>
            </a:r>
            <a:r>
              <a:rPr lang="tr-TR" dirty="0"/>
              <a:t>sorunların çözümü noktasında sabırsız davranmaktadırlar. Sorunlarıyla </a:t>
            </a:r>
            <a:r>
              <a:rPr lang="tr-TR" dirty="0" smtClean="0"/>
              <a:t>baş edebilecekleri </a:t>
            </a:r>
            <a:r>
              <a:rPr lang="tr-TR" dirty="0"/>
              <a:t>toplumsal normları ihlal ederek kendilerine yeni bir hareket alanı </a:t>
            </a:r>
            <a:r>
              <a:rPr lang="tr-TR" dirty="0" smtClean="0"/>
              <a:t>oluşturmakta </a:t>
            </a:r>
            <a:r>
              <a:rPr lang="tr-TR" dirty="0"/>
              <a:t>ve norm ihlali onlar için yeni bir norm halini almaktadır. Bu nedenden dolayı kendilerini daha rahat ifade ettikleri bu yeni ortamı </a:t>
            </a:r>
            <a:r>
              <a:rPr lang="tr-TR" dirty="0" smtClean="0"/>
              <a:t>içselleştirmekte </a:t>
            </a:r>
            <a:r>
              <a:rPr lang="tr-TR" dirty="0"/>
              <a:t>ve bu yeni normlara göre hareket etmek onlar için daha kolay gelmektedir. </a:t>
            </a:r>
            <a:r>
              <a:rPr lang="tr-TR" dirty="0" smtClean="0"/>
              <a:t>Yaşadıkları </a:t>
            </a:r>
            <a:r>
              <a:rPr lang="tr-TR" dirty="0"/>
              <a:t>fiziksel ve </a:t>
            </a:r>
            <a:r>
              <a:rPr lang="tr-TR" dirty="0" smtClean="0"/>
              <a:t>bilişsel değişimlere </a:t>
            </a:r>
            <a:r>
              <a:rPr lang="tr-TR" dirty="0"/>
              <a:t>adapte olmakta yetersiz kaldıklarında ise bu yetersizliklerini </a:t>
            </a:r>
            <a:r>
              <a:rPr lang="tr-TR" dirty="0" smtClean="0"/>
              <a:t>şiddet </a:t>
            </a:r>
            <a:r>
              <a:rPr lang="tr-TR" dirty="0"/>
              <a:t>kullanmaları halinde ortadan kaldırabileceklerine veya en azından bunun etkisini minimuma indirebileceklerine inanmaktadırlar. Bundan dolayı, her türlü sorunları çözmede yeterli donanıma ve tecrübeye sahip olmadıkları için de her zaman için kısa vadeli çözümler üretmeyi daha etkili bir yol olarak kabul etmektedirler. Her ne kadar ergenler için göç ettikleri bu yeni dönem </a:t>
            </a:r>
            <a:r>
              <a:rPr lang="tr-TR" dirty="0" smtClean="0"/>
              <a:t>keşfedilmemiş </a:t>
            </a:r>
            <a:r>
              <a:rPr lang="tr-TR" dirty="0"/>
              <a:t>topraklar konumunda olsa bile ebeveynleri bu konuda daha duyarlı ve hazırlıklı olmakla yükümlüdürler.</a:t>
            </a:r>
          </a:p>
        </p:txBody>
      </p:sp>
    </p:spTree>
    <p:extLst>
      <p:ext uri="{BB962C8B-B14F-4D97-AF65-F5344CB8AC3E}">
        <p14:creationId xmlns:p14="http://schemas.microsoft.com/office/powerpoint/2010/main" val="185681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smtClean="0"/>
              <a:t>SONUÇ</a:t>
            </a:r>
            <a:endParaRPr lang="tr-TR" b="1"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000" dirty="0" smtClean="0"/>
              <a:t>	Ergenlik </a:t>
            </a:r>
            <a:r>
              <a:rPr lang="tr-TR" sz="2000" dirty="0"/>
              <a:t>dönemindeki </a:t>
            </a:r>
            <a:r>
              <a:rPr lang="tr-TR" sz="2000" dirty="0" smtClean="0"/>
              <a:t>değişiklikler</a:t>
            </a:r>
            <a:r>
              <a:rPr lang="tr-TR" sz="2000" dirty="0"/>
              <a:t>, önemli </a:t>
            </a:r>
            <a:r>
              <a:rPr lang="tr-TR" sz="2000" dirty="0" smtClean="0"/>
              <a:t>çatışmalar </a:t>
            </a:r>
            <a:r>
              <a:rPr lang="tr-TR" sz="2000" dirty="0"/>
              <a:t>ve </a:t>
            </a:r>
            <a:r>
              <a:rPr lang="tr-TR" sz="2000" dirty="0" smtClean="0"/>
              <a:t>karışıklıklar </a:t>
            </a:r>
            <a:r>
              <a:rPr lang="tr-TR" sz="2000" dirty="0"/>
              <a:t>ortaya çıkarır, ancak ergenlikteki stres ve gerilim kaçınılmaz değildir. </a:t>
            </a:r>
            <a:r>
              <a:rPr lang="tr-TR" sz="2000" dirty="0" smtClean="0"/>
              <a:t>Değişikliğe </a:t>
            </a:r>
            <a:r>
              <a:rPr lang="tr-TR" sz="2000" dirty="0"/>
              <a:t>hazırlanmak, önceden </a:t>
            </a:r>
            <a:r>
              <a:rPr lang="tr-TR" sz="2000" dirty="0" smtClean="0"/>
              <a:t>belirlenmiş </a:t>
            </a:r>
            <a:r>
              <a:rPr lang="tr-TR" sz="2000" dirty="0"/>
              <a:t>olan en kötü durumu beklemekten farklıdır. Çok az ailenin bu dönemi sorunsuz atlattığı da bir gerçektir. Bu süreçte </a:t>
            </a:r>
            <a:r>
              <a:rPr lang="tr-TR" sz="2000" dirty="0" smtClean="0"/>
              <a:t>çarpışmalar yaşanabilir</a:t>
            </a:r>
            <a:r>
              <a:rPr lang="tr-TR" sz="2000" dirty="0"/>
              <a:t>, ancak çocuklar araç enkazları gibi yolda kalmazlar. Ara sıra zincirle çekilmeleri ve her zaman bakımlarının yapılması gerekir. Bu yolda aynı zamanda dik </a:t>
            </a:r>
            <a:r>
              <a:rPr lang="tr-TR" sz="2000" dirty="0" smtClean="0"/>
              <a:t>yokuşlar </a:t>
            </a:r>
            <a:r>
              <a:rPr lang="tr-TR" sz="2000" dirty="0"/>
              <a:t>ve beklenmeyen virajlarla </a:t>
            </a:r>
            <a:r>
              <a:rPr lang="tr-TR" sz="2000" dirty="0" smtClean="0"/>
              <a:t>karşılaşılabilir</a:t>
            </a:r>
            <a:r>
              <a:rPr lang="tr-TR" sz="2000" dirty="0"/>
              <a:t>. Bunların hiç birinin biraz dikkat, biraz çaba, verebileceğinizden daha fazla destek ve yol boyunca meydana gelebilecek beklenmeyen </a:t>
            </a:r>
            <a:r>
              <a:rPr lang="tr-TR" sz="2000" dirty="0" smtClean="0"/>
              <a:t>şeylerin </a:t>
            </a:r>
            <a:r>
              <a:rPr lang="tr-TR" sz="2000" dirty="0"/>
              <a:t>üstesinden gelmek için esneklik göstermeden güvenli </a:t>
            </a:r>
            <a:r>
              <a:rPr lang="tr-TR" sz="2000" dirty="0" smtClean="0"/>
              <a:t>şekilde aşılamayacağını </a:t>
            </a:r>
            <a:r>
              <a:rPr lang="tr-TR" sz="2000" dirty="0"/>
              <a:t>bilmemiz gerekmektedir.</a:t>
            </a:r>
          </a:p>
        </p:txBody>
      </p:sp>
    </p:spTree>
    <p:extLst>
      <p:ext uri="{BB962C8B-B14F-4D97-AF65-F5344CB8AC3E}">
        <p14:creationId xmlns:p14="http://schemas.microsoft.com/office/powerpoint/2010/main" val="152662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644" y="785380"/>
            <a:ext cx="7315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ERGENLİK NEDİR?</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İnsanın </a:t>
            </a:r>
            <a:r>
              <a:rPr lang="tr-TR" sz="2200" dirty="0"/>
              <a:t>doğumundan ölümüne kadar olan yaşam süresi değişik evrelere ayrılmıştır.</a:t>
            </a:r>
          </a:p>
          <a:p>
            <a:pPr marL="285750" indent="-285750" algn="just">
              <a:buFont typeface="Wingdings" panose="05000000000000000000" pitchFamily="2" charset="2"/>
              <a:buChar char="v"/>
            </a:pPr>
            <a:r>
              <a:rPr lang="tr-TR" sz="2200" dirty="0" smtClean="0"/>
              <a:t>Bebeklik</a:t>
            </a:r>
          </a:p>
          <a:p>
            <a:pPr marL="285750" indent="-285750" algn="just">
              <a:buFont typeface="Wingdings" panose="05000000000000000000" pitchFamily="2" charset="2"/>
              <a:buChar char="v"/>
            </a:pPr>
            <a:r>
              <a:rPr lang="tr-TR" sz="2200" dirty="0" smtClean="0"/>
              <a:t>Çocukluk</a:t>
            </a:r>
            <a:endParaRPr lang="tr-TR" sz="2200" dirty="0"/>
          </a:p>
          <a:p>
            <a:pPr marL="285750" indent="-285750" algn="just">
              <a:buFont typeface="Wingdings" panose="05000000000000000000" pitchFamily="2" charset="2"/>
              <a:buChar char="v"/>
            </a:pPr>
            <a:r>
              <a:rPr lang="tr-TR" sz="2200" dirty="0" smtClean="0"/>
              <a:t>Ergenlik</a:t>
            </a:r>
            <a:endParaRPr lang="tr-TR" sz="2200" dirty="0"/>
          </a:p>
          <a:p>
            <a:pPr marL="285750" indent="-285750" algn="just">
              <a:buFont typeface="Wingdings" panose="05000000000000000000" pitchFamily="2" charset="2"/>
              <a:buChar char="v"/>
            </a:pPr>
            <a:r>
              <a:rPr lang="tr-TR" sz="2200" dirty="0" smtClean="0"/>
              <a:t>Yetişkinlik</a:t>
            </a:r>
            <a:endParaRPr lang="tr-TR" sz="2200" dirty="0"/>
          </a:p>
          <a:p>
            <a:pPr marL="285750" indent="-285750" algn="just">
              <a:buFont typeface="Wingdings" panose="05000000000000000000" pitchFamily="2" charset="2"/>
              <a:buChar char="v"/>
            </a:pPr>
            <a:r>
              <a:rPr lang="tr-TR" sz="2200" dirty="0" smtClean="0"/>
              <a:t>Yaşlılık</a:t>
            </a:r>
            <a:endParaRPr lang="tr-TR" sz="2200" dirty="0"/>
          </a:p>
          <a:p>
            <a:pPr algn="just"/>
            <a:r>
              <a:rPr lang="tr-TR" sz="2200" dirty="0" smtClean="0"/>
              <a:t>	Ergenlik </a:t>
            </a:r>
            <a:r>
              <a:rPr lang="tr-TR" sz="2200" dirty="0"/>
              <a:t>dönemi 12-25 yaş arasını kapsayan bir dönemi ifade etmektedir. </a:t>
            </a:r>
          </a:p>
          <a:p>
            <a:pPr algn="just"/>
            <a:endParaRPr lang="tr-TR" sz="2200" dirty="0"/>
          </a:p>
        </p:txBody>
      </p:sp>
    </p:spTree>
    <p:extLst>
      <p:ext uri="{BB962C8B-B14F-4D97-AF65-F5344CB8AC3E}">
        <p14:creationId xmlns:p14="http://schemas.microsoft.com/office/powerpoint/2010/main" val="428484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BEN ERGENİM</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altLang="tr-TR" sz="2000" dirty="0" smtClean="0"/>
              <a:t>	Geliştirebileceğim </a:t>
            </a:r>
            <a:r>
              <a:rPr lang="tr-TR" altLang="tr-TR" sz="2000" dirty="0"/>
              <a:t>yeteneklerim var,</a:t>
            </a:r>
          </a:p>
          <a:p>
            <a:pPr algn="just"/>
            <a:r>
              <a:rPr lang="tr-TR" altLang="tr-TR" sz="2000" dirty="0" smtClean="0"/>
              <a:t>	Hatalarımı </a:t>
            </a:r>
            <a:r>
              <a:rPr lang="tr-TR" altLang="tr-TR" sz="2000" dirty="0"/>
              <a:t>görebileceğim algılarım,</a:t>
            </a:r>
          </a:p>
          <a:p>
            <a:pPr algn="just"/>
            <a:r>
              <a:rPr lang="tr-TR" altLang="tr-TR" sz="2000" dirty="0" smtClean="0"/>
              <a:t>	Onları </a:t>
            </a:r>
            <a:r>
              <a:rPr lang="tr-TR" altLang="tr-TR" sz="2000" dirty="0"/>
              <a:t>düzeltebileceğim aklım.</a:t>
            </a:r>
          </a:p>
          <a:p>
            <a:pPr algn="just"/>
            <a:endParaRPr lang="tr-TR" sz="2000" dirty="0" smtClean="0"/>
          </a:p>
          <a:p>
            <a:pPr algn="just"/>
            <a:r>
              <a:rPr lang="tr-TR" altLang="tr-TR" sz="2000" dirty="0" smtClean="0"/>
              <a:t>	Enerji </a:t>
            </a:r>
            <a:r>
              <a:rPr lang="tr-TR" altLang="tr-TR" sz="2000" dirty="0"/>
              <a:t>doluyum,</a:t>
            </a:r>
          </a:p>
          <a:p>
            <a:pPr algn="just"/>
            <a:r>
              <a:rPr lang="tr-TR" altLang="tr-TR" sz="2000" dirty="0" smtClean="0"/>
              <a:t>	Kendimi </a:t>
            </a:r>
            <a:r>
              <a:rPr lang="tr-TR" altLang="tr-TR" sz="2000" dirty="0"/>
              <a:t>en yalnız hissettiğimde bile </a:t>
            </a:r>
          </a:p>
          <a:p>
            <a:pPr algn="just"/>
            <a:r>
              <a:rPr lang="tr-TR" altLang="tr-TR" sz="2000" dirty="0" smtClean="0"/>
              <a:t>	Yanımda </a:t>
            </a:r>
            <a:r>
              <a:rPr lang="tr-TR" altLang="tr-TR" sz="2000" dirty="0"/>
              <a:t>ben varım.</a:t>
            </a:r>
          </a:p>
          <a:p>
            <a:pPr algn="just"/>
            <a:endParaRPr lang="tr-TR" sz="2000" dirty="0"/>
          </a:p>
        </p:txBody>
      </p:sp>
    </p:spTree>
    <p:extLst>
      <p:ext uri="{BB962C8B-B14F-4D97-AF65-F5344CB8AC3E}">
        <p14:creationId xmlns:p14="http://schemas.microsoft.com/office/powerpoint/2010/main" val="341867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BEN ERGENİM</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altLang="tr-TR" sz="2000" dirty="0"/>
              <a:t>Yalnızlıkla ilgili;</a:t>
            </a:r>
          </a:p>
          <a:p>
            <a:pPr algn="just"/>
            <a:r>
              <a:rPr lang="tr-TR" altLang="tr-TR" sz="2000" dirty="0"/>
              <a:t>		Paylaşılmayan,</a:t>
            </a:r>
          </a:p>
          <a:p>
            <a:pPr algn="just"/>
            <a:r>
              <a:rPr lang="tr-TR" altLang="tr-TR" sz="2000" dirty="0"/>
              <a:t>		Ancak güzel tarafları olan </a:t>
            </a:r>
          </a:p>
          <a:p>
            <a:pPr algn="just"/>
            <a:r>
              <a:rPr lang="tr-TR" altLang="tr-TR" sz="2000" dirty="0"/>
              <a:t>		Bir şey olduğunu düşünüyorum</a:t>
            </a:r>
          </a:p>
          <a:p>
            <a:pPr algn="just"/>
            <a:endParaRPr lang="tr-TR" sz="2000" dirty="0" smtClean="0"/>
          </a:p>
          <a:p>
            <a:pPr algn="just"/>
            <a:r>
              <a:rPr lang="tr-TR" altLang="tr-TR" sz="2000" dirty="0"/>
              <a:t>Şu an yaşadığım güçlükler ,</a:t>
            </a:r>
          </a:p>
          <a:p>
            <a:pPr algn="just"/>
            <a:r>
              <a:rPr lang="tr-TR" altLang="tr-TR" sz="2000" dirty="0" smtClean="0"/>
              <a:t>		Geleceğe </a:t>
            </a:r>
            <a:r>
              <a:rPr lang="tr-TR" altLang="tr-TR" sz="2000" dirty="0"/>
              <a:t>yatırım,</a:t>
            </a:r>
          </a:p>
          <a:p>
            <a:pPr algn="just"/>
            <a:r>
              <a:rPr lang="tr-TR" altLang="tr-TR" sz="2000" dirty="0" smtClean="0"/>
              <a:t>		Kendimi </a:t>
            </a:r>
            <a:r>
              <a:rPr lang="tr-TR" altLang="tr-TR" sz="2000" dirty="0"/>
              <a:t>ve olanaklarımı geliştirme yolundaki</a:t>
            </a:r>
          </a:p>
          <a:p>
            <a:pPr algn="just"/>
            <a:r>
              <a:rPr lang="tr-TR" altLang="tr-TR" sz="2000" dirty="0" smtClean="0"/>
              <a:t>		İnancım </a:t>
            </a:r>
            <a:r>
              <a:rPr lang="tr-TR" altLang="tr-TR" sz="2000" dirty="0"/>
              <a:t>bana hep destek.</a:t>
            </a:r>
          </a:p>
          <a:p>
            <a:pPr algn="just"/>
            <a:endParaRPr lang="tr-TR" sz="2000" dirty="0"/>
          </a:p>
        </p:txBody>
      </p:sp>
    </p:spTree>
    <p:extLst>
      <p:ext uri="{BB962C8B-B14F-4D97-AF65-F5344CB8AC3E}">
        <p14:creationId xmlns:p14="http://schemas.microsoft.com/office/powerpoint/2010/main" val="46887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BEN ERGENİM</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altLang="tr-TR" sz="2000" dirty="0" smtClean="0"/>
              <a:t>	Evet </a:t>
            </a:r>
            <a:r>
              <a:rPr lang="tr-TR" altLang="tr-TR" sz="2000" dirty="0"/>
              <a:t>bunlarla beraber ;</a:t>
            </a:r>
          </a:p>
          <a:p>
            <a:pPr algn="just"/>
            <a:r>
              <a:rPr lang="tr-TR" altLang="tr-TR" sz="2000" dirty="0" smtClean="0"/>
              <a:t>	Yüzümde </a:t>
            </a:r>
            <a:r>
              <a:rPr lang="tr-TR" altLang="tr-TR" sz="2000" dirty="0"/>
              <a:t>sivilcelerim olabilir,</a:t>
            </a:r>
          </a:p>
          <a:p>
            <a:pPr algn="just"/>
            <a:r>
              <a:rPr lang="tr-TR" altLang="tr-TR" sz="2000" dirty="0" smtClean="0"/>
              <a:t>	Elimin </a:t>
            </a:r>
            <a:r>
              <a:rPr lang="tr-TR" altLang="tr-TR" sz="2000" dirty="0"/>
              <a:t>kolumun sürekli büyümesine alışamadım,</a:t>
            </a:r>
          </a:p>
          <a:p>
            <a:pPr algn="just"/>
            <a:endParaRPr lang="tr-TR" altLang="tr-TR" sz="2000" dirty="0"/>
          </a:p>
          <a:p>
            <a:pPr algn="just"/>
            <a:r>
              <a:rPr lang="tr-TR" altLang="tr-TR" sz="2000" dirty="0"/>
              <a:t>		Kararsızlık yaşadığım anlar olabiliyor,</a:t>
            </a:r>
          </a:p>
          <a:p>
            <a:pPr algn="just"/>
            <a:r>
              <a:rPr lang="tr-TR" altLang="tr-TR" sz="2000" dirty="0"/>
              <a:t>		Ani tepkiler veriyorum,</a:t>
            </a:r>
          </a:p>
          <a:p>
            <a:pPr algn="just"/>
            <a:r>
              <a:rPr lang="tr-TR" altLang="tr-TR" sz="2000" dirty="0"/>
              <a:t>		Eleştiriden pek hoşlanmadığımda oluyor,</a:t>
            </a:r>
          </a:p>
          <a:p>
            <a:pPr algn="just"/>
            <a:endParaRPr lang="tr-TR" altLang="tr-TR" sz="2000" dirty="0"/>
          </a:p>
          <a:p>
            <a:pPr algn="just"/>
            <a:endParaRPr lang="tr-TR" sz="2000" dirty="0"/>
          </a:p>
        </p:txBody>
      </p:sp>
    </p:spTree>
    <p:extLst>
      <p:ext uri="{BB962C8B-B14F-4D97-AF65-F5344CB8AC3E}">
        <p14:creationId xmlns:p14="http://schemas.microsoft.com/office/powerpoint/2010/main" val="3415007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BEN ERGENİM</a:t>
            </a:r>
          </a:p>
        </p:txBody>
      </p:sp>
      <p:sp>
        <p:nvSpPr>
          <p:cNvPr id="3" name="Alt Başlık 2"/>
          <p:cNvSpPr>
            <a:spLocks noGrp="1"/>
          </p:cNvSpPr>
          <p:nvPr>
            <p:ph type="subTitle" idx="1"/>
          </p:nvPr>
        </p:nvSpPr>
        <p:spPr>
          <a:xfrm>
            <a:off x="1507067" y="1376909"/>
            <a:ext cx="7766936" cy="4732946"/>
          </a:xfrm>
        </p:spPr>
        <p:txBody>
          <a:bodyPr>
            <a:normAutofit/>
          </a:bodyPr>
          <a:lstStyle/>
          <a:p>
            <a:pPr algn="just">
              <a:lnSpc>
                <a:spcPct val="90000"/>
              </a:lnSpc>
            </a:pPr>
            <a:r>
              <a:rPr lang="tr-TR" altLang="tr-TR" sz="2000" dirty="0"/>
              <a:t>	</a:t>
            </a:r>
            <a:r>
              <a:rPr lang="tr-TR" altLang="tr-TR" sz="2000" dirty="0" smtClean="0"/>
              <a:t>Ama </a:t>
            </a:r>
            <a:r>
              <a:rPr lang="tr-TR" altLang="tr-TR" sz="2000" dirty="0"/>
              <a:t>gelişiyorum</a:t>
            </a:r>
          </a:p>
          <a:p>
            <a:pPr algn="just">
              <a:lnSpc>
                <a:spcPct val="90000"/>
              </a:lnSpc>
            </a:pPr>
            <a:r>
              <a:rPr lang="tr-TR" altLang="tr-TR" sz="2000" dirty="0"/>
              <a:t>	</a:t>
            </a:r>
            <a:r>
              <a:rPr lang="tr-TR" altLang="tr-TR" sz="2000" dirty="0" smtClean="0"/>
              <a:t>Kendime </a:t>
            </a:r>
            <a:r>
              <a:rPr lang="tr-TR" altLang="tr-TR" sz="2000" dirty="0"/>
              <a:t>yardım etmeliyim</a:t>
            </a:r>
          </a:p>
          <a:p>
            <a:pPr algn="just">
              <a:lnSpc>
                <a:spcPct val="90000"/>
              </a:lnSpc>
            </a:pPr>
            <a:endParaRPr lang="tr-TR" altLang="tr-TR" sz="2000" dirty="0"/>
          </a:p>
          <a:p>
            <a:pPr algn="just">
              <a:lnSpc>
                <a:spcPct val="90000"/>
              </a:lnSpc>
            </a:pPr>
            <a:r>
              <a:rPr lang="tr-TR" altLang="tr-TR" sz="2000" dirty="0"/>
              <a:t>	</a:t>
            </a:r>
            <a:r>
              <a:rPr lang="tr-TR" altLang="tr-TR" sz="2000" dirty="0" smtClean="0"/>
              <a:t>	Kendi </a:t>
            </a:r>
            <a:r>
              <a:rPr lang="tr-TR" altLang="tr-TR" sz="2000" dirty="0"/>
              <a:t>kendime konuşurum</a:t>
            </a:r>
          </a:p>
          <a:p>
            <a:pPr algn="just">
              <a:lnSpc>
                <a:spcPct val="90000"/>
              </a:lnSpc>
            </a:pPr>
            <a:r>
              <a:rPr lang="tr-TR" altLang="tr-TR" sz="2000" dirty="0"/>
              <a:t>	</a:t>
            </a:r>
            <a:r>
              <a:rPr lang="tr-TR" altLang="tr-TR" sz="2000" dirty="0" smtClean="0"/>
              <a:t>	İyi </a:t>
            </a:r>
            <a:r>
              <a:rPr lang="tr-TR" altLang="tr-TR" sz="2000" dirty="0"/>
              <a:t>bir şeyler olduğunda kendimi ödüllendiririm</a:t>
            </a:r>
          </a:p>
          <a:p>
            <a:pPr algn="just">
              <a:lnSpc>
                <a:spcPct val="90000"/>
              </a:lnSpc>
            </a:pPr>
            <a:r>
              <a:rPr lang="tr-TR" altLang="tr-TR" sz="2000" dirty="0"/>
              <a:t>	</a:t>
            </a:r>
            <a:r>
              <a:rPr lang="tr-TR" altLang="tr-TR" sz="2000" dirty="0" smtClean="0"/>
              <a:t>	Hata </a:t>
            </a:r>
            <a:r>
              <a:rPr lang="tr-TR" altLang="tr-TR" sz="2000" dirty="0"/>
              <a:t>pek yapmam ama yapınca da uzun uzun düşünmem</a:t>
            </a:r>
          </a:p>
          <a:p>
            <a:pPr algn="just"/>
            <a:endParaRPr lang="tr-TR" sz="2000" dirty="0" smtClean="0"/>
          </a:p>
          <a:p>
            <a:pPr algn="just"/>
            <a:endParaRPr lang="tr-TR" sz="2000" dirty="0"/>
          </a:p>
        </p:txBody>
      </p:sp>
    </p:spTree>
    <p:extLst>
      <p:ext uri="{BB962C8B-B14F-4D97-AF65-F5344CB8AC3E}">
        <p14:creationId xmlns:p14="http://schemas.microsoft.com/office/powerpoint/2010/main" val="1230435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BEN ERGENİM</a:t>
            </a:r>
          </a:p>
        </p:txBody>
      </p:sp>
      <p:sp>
        <p:nvSpPr>
          <p:cNvPr id="3" name="Alt Başlık 2"/>
          <p:cNvSpPr>
            <a:spLocks noGrp="1"/>
          </p:cNvSpPr>
          <p:nvPr>
            <p:ph type="subTitle" idx="1"/>
          </p:nvPr>
        </p:nvSpPr>
        <p:spPr>
          <a:xfrm>
            <a:off x="1507067" y="1376909"/>
            <a:ext cx="7766936" cy="4732946"/>
          </a:xfrm>
        </p:spPr>
        <p:txBody>
          <a:bodyPr>
            <a:normAutofit/>
          </a:bodyPr>
          <a:lstStyle/>
          <a:p>
            <a:pPr algn="just">
              <a:defRPr/>
            </a:pPr>
            <a:r>
              <a:rPr lang="tr-TR" altLang="tr-TR" sz="2000" dirty="0" smtClean="0"/>
              <a:t>	Bazen  </a:t>
            </a:r>
            <a:r>
              <a:rPr lang="tr-TR" altLang="tr-TR" sz="2000" dirty="0"/>
              <a:t>kendime mükemmel biri gibi gelirim</a:t>
            </a:r>
          </a:p>
          <a:p>
            <a:pPr algn="just">
              <a:defRPr/>
            </a:pPr>
            <a:r>
              <a:rPr lang="tr-TR" altLang="tr-TR" sz="2000" dirty="0" smtClean="0"/>
              <a:t>	Bazen </a:t>
            </a:r>
            <a:r>
              <a:rPr lang="tr-TR" altLang="tr-TR" sz="2000" dirty="0"/>
              <a:t>de çok berbat göründüğümü düşünürüm</a:t>
            </a:r>
          </a:p>
          <a:p>
            <a:pPr algn="just">
              <a:defRPr/>
            </a:pPr>
            <a:endParaRPr lang="tr-TR" altLang="tr-TR" sz="2000" dirty="0"/>
          </a:p>
          <a:p>
            <a:pPr algn="just">
              <a:defRPr/>
            </a:pPr>
            <a:r>
              <a:rPr lang="tr-TR" altLang="tr-TR" sz="2000" dirty="0"/>
              <a:t>		Başkalarına hoş görünmek</a:t>
            </a:r>
          </a:p>
          <a:p>
            <a:pPr algn="just">
              <a:defRPr/>
            </a:pPr>
            <a:r>
              <a:rPr lang="tr-TR" altLang="tr-TR" sz="2000" dirty="0"/>
              <a:t>		Benim için önemlidir</a:t>
            </a:r>
          </a:p>
          <a:p>
            <a:pPr algn="just">
              <a:defRPr/>
            </a:pPr>
            <a:endParaRPr lang="tr-TR" altLang="tr-TR" sz="2000" dirty="0"/>
          </a:p>
          <a:p>
            <a:pPr algn="just">
              <a:defRPr/>
            </a:pPr>
            <a:r>
              <a:rPr lang="tr-TR" altLang="tr-TR" sz="2000" dirty="0" smtClean="0"/>
              <a:t>	Kendime </a:t>
            </a:r>
            <a:r>
              <a:rPr lang="tr-TR" altLang="tr-TR" sz="2000" dirty="0"/>
              <a:t>güvenirim</a:t>
            </a:r>
          </a:p>
          <a:p>
            <a:pPr algn="just">
              <a:defRPr/>
            </a:pPr>
            <a:r>
              <a:rPr lang="tr-TR" altLang="tr-TR" sz="2000" dirty="0" smtClean="0"/>
              <a:t>	İstersem </a:t>
            </a:r>
            <a:r>
              <a:rPr lang="tr-TR" altLang="tr-TR" sz="2000" dirty="0"/>
              <a:t>aşamayacağım güçlük yoktur.</a:t>
            </a:r>
          </a:p>
          <a:p>
            <a:pPr algn="just">
              <a:defRPr/>
            </a:pPr>
            <a:endParaRPr lang="tr-TR" altLang="tr-TR" sz="2000" dirty="0"/>
          </a:p>
          <a:p>
            <a:pPr algn="just">
              <a:defRPr/>
            </a:pPr>
            <a:r>
              <a:rPr lang="tr-TR" altLang="tr-TR" sz="2000" b="1" dirty="0" smtClean="0"/>
              <a:t>		Artık </a:t>
            </a:r>
            <a:r>
              <a:rPr lang="tr-TR" altLang="tr-TR" sz="2000" b="1" dirty="0"/>
              <a:t>çocuk değilim, </a:t>
            </a:r>
            <a:r>
              <a:rPr lang="tr-TR" altLang="tr-TR" sz="2000" b="1" dirty="0">
                <a:effectLst>
                  <a:outerShdw blurRad="38100" dist="38100" dir="2700000" algn="tl">
                    <a:srgbClr val="000000"/>
                  </a:outerShdw>
                </a:effectLst>
              </a:rPr>
              <a:t>GENCİM</a:t>
            </a:r>
            <a:r>
              <a:rPr lang="tr-TR" altLang="tr-TR" sz="2000" dirty="0">
                <a:effectLst>
                  <a:outerShdw blurRad="38100" dist="38100" dir="2700000" algn="tl">
                    <a:srgbClr val="000000"/>
                  </a:outerShdw>
                </a:effectLst>
              </a:rPr>
              <a:t>.</a:t>
            </a:r>
            <a:endParaRPr lang="tr-TR" altLang="tr-TR" sz="2000" dirty="0"/>
          </a:p>
          <a:p>
            <a:pPr algn="just"/>
            <a:endParaRPr lang="tr-TR" sz="2000" dirty="0"/>
          </a:p>
        </p:txBody>
      </p:sp>
    </p:spTree>
    <p:extLst>
      <p:ext uri="{BB962C8B-B14F-4D97-AF65-F5344CB8AC3E}">
        <p14:creationId xmlns:p14="http://schemas.microsoft.com/office/powerpoint/2010/main" val="332665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07067" y="1376909"/>
            <a:ext cx="7766936" cy="4732946"/>
          </a:xfrm>
        </p:spPr>
        <p:txBody>
          <a:bodyPr>
            <a:normAutofit/>
          </a:bodyPr>
          <a:lstStyle/>
          <a:p>
            <a:r>
              <a:rPr lang="tr-TR" sz="5600" b="1" dirty="0" smtClean="0">
                <a:solidFill>
                  <a:schemeClr val="accent1"/>
                </a:solidFill>
              </a:rPr>
              <a:t>SABIRLA DİNLEDİĞİNİZ İÇİN TEŞEKKÜR EDERİZ…</a:t>
            </a:r>
            <a:endParaRPr lang="tr-TR" sz="5600" b="1" dirty="0">
              <a:solidFill>
                <a:schemeClr val="accent1"/>
              </a:solidFill>
            </a:endParaRPr>
          </a:p>
        </p:txBody>
      </p:sp>
    </p:spTree>
    <p:extLst>
      <p:ext uri="{BB962C8B-B14F-4D97-AF65-F5344CB8AC3E}">
        <p14:creationId xmlns:p14="http://schemas.microsoft.com/office/powerpoint/2010/main" val="151062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ERGENLİK NEDİR?</a:t>
            </a:r>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Ergenlik </a:t>
            </a:r>
            <a:r>
              <a:rPr lang="tr-TR" sz="2200" dirty="0"/>
              <a:t>dönemi;  biyolojik, psikolojik, zihinsel ve sosyal açıdan bir gelişme ve olgunlaşmanın yer aldığı çocukluktan erişkinliğe geçiş dönemidir. </a:t>
            </a:r>
            <a:endParaRPr lang="tr-TR" sz="22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255" y="2729344"/>
            <a:ext cx="4627423" cy="367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16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b="1" dirty="0"/>
              <a:t>ERGENLİK DÖNEMLERİ</a:t>
            </a:r>
            <a:endParaRPr lang="tr-TR" dirty="0"/>
          </a:p>
        </p:txBody>
      </p:sp>
      <p:sp>
        <p:nvSpPr>
          <p:cNvPr id="3" name="Alt Başlık 2"/>
          <p:cNvSpPr>
            <a:spLocks noGrp="1"/>
          </p:cNvSpPr>
          <p:nvPr>
            <p:ph type="subTitle" idx="1"/>
          </p:nvPr>
        </p:nvSpPr>
        <p:spPr>
          <a:xfrm>
            <a:off x="1507067" y="1376909"/>
            <a:ext cx="7766936" cy="4732946"/>
          </a:xfrm>
        </p:spPr>
        <p:txBody>
          <a:bodyPr>
            <a:normAutofit/>
          </a:bodyPr>
          <a:lstStyle/>
          <a:p>
            <a:pPr marL="285750" indent="-285750" algn="just">
              <a:buFont typeface="Wingdings" panose="05000000000000000000" pitchFamily="2" charset="2"/>
              <a:buChar char="ü"/>
            </a:pPr>
            <a:r>
              <a:rPr lang="tr-TR" sz="2200" dirty="0" smtClean="0"/>
              <a:t>Başlangıç </a:t>
            </a:r>
            <a:r>
              <a:rPr lang="tr-TR" sz="2200" dirty="0"/>
              <a:t>dönemi : (kızlarda 11-15, erkeklerde 11,5-17)  </a:t>
            </a:r>
            <a:endParaRPr lang="tr-TR" sz="2200" dirty="0" smtClean="0"/>
          </a:p>
          <a:p>
            <a:pPr marL="285750" indent="-285750" algn="just">
              <a:buFont typeface="Wingdings" panose="05000000000000000000" pitchFamily="2" charset="2"/>
              <a:buChar char="ü"/>
            </a:pPr>
            <a:r>
              <a:rPr lang="tr-TR" sz="2200" dirty="0" smtClean="0"/>
              <a:t>Orta </a:t>
            </a:r>
            <a:r>
              <a:rPr lang="tr-TR" sz="2200" dirty="0"/>
              <a:t>dönem : (kızlarda 15-18,erkeklerde </a:t>
            </a:r>
            <a:r>
              <a:rPr lang="tr-TR" sz="2200" dirty="0" smtClean="0"/>
              <a:t>17-19)</a:t>
            </a:r>
          </a:p>
          <a:p>
            <a:pPr marL="285750" indent="-285750" algn="just">
              <a:buFont typeface="Wingdings" panose="05000000000000000000" pitchFamily="2" charset="2"/>
              <a:buChar char="ü"/>
            </a:pPr>
            <a:r>
              <a:rPr lang="tr-TR" sz="2200" dirty="0" smtClean="0"/>
              <a:t>Son </a:t>
            </a:r>
            <a:r>
              <a:rPr lang="tr-TR" sz="2200" dirty="0"/>
              <a:t>dönemdir: (kızlarda 18-20, erkeklerde 19-21).</a:t>
            </a:r>
          </a:p>
          <a:p>
            <a:pPr algn="just"/>
            <a:r>
              <a:rPr lang="tr-TR" sz="2200" dirty="0" smtClean="0"/>
              <a:t>	</a:t>
            </a:r>
          </a:p>
          <a:p>
            <a:pPr algn="just"/>
            <a:r>
              <a:rPr lang="tr-TR" sz="2200" dirty="0"/>
              <a:t>	</a:t>
            </a:r>
            <a:r>
              <a:rPr lang="tr-TR" sz="2200" dirty="0" smtClean="0"/>
              <a:t>Ergenlik </a:t>
            </a:r>
            <a:r>
              <a:rPr lang="tr-TR" sz="2200" dirty="0"/>
              <a:t>dönemi insan hayatının şekillenmesini sağlayan en önemli dönemdir.  Bireysel sorunların ortaya çıktığı ve bu sorunların sosyal ilişkilerle ilgili sorunlara dönüştüğü, aileyi ve toplumu etkileye bilen bir dönem olması sebebiyle ergenlerin doğru bilgilendirilmesi büyük önem arz etmektedir.</a:t>
            </a:r>
          </a:p>
          <a:p>
            <a:pPr algn="just"/>
            <a:endParaRPr lang="tr-TR" sz="2200" dirty="0"/>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517" y="1376909"/>
            <a:ext cx="308252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1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4000" b="1" dirty="0"/>
              <a:t>ERGENLİKTE NELER DEĞİŞİR</a:t>
            </a:r>
            <a:r>
              <a:rPr lang="tr-TR" sz="4000" b="1" dirty="0" smtClean="0"/>
              <a:t>?</a:t>
            </a:r>
            <a:endParaRPr lang="tr-TR" sz="40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smtClean="0"/>
              <a:t>	Ergenlik </a:t>
            </a:r>
            <a:r>
              <a:rPr lang="tr-TR" sz="2200" dirty="0"/>
              <a:t>döneminde fiziksel değişimin yanında, sosyal ilişkilerde ve psikolojik olarak bir değişim ve gelişim yaşanır. Bu gelişim ve değişimler kızlarda ve erkeklerde farklılık gösterir.</a:t>
            </a:r>
          </a:p>
          <a:p>
            <a:pPr algn="just"/>
            <a:endParaRPr lang="tr-TR" sz="22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1627" y="3743382"/>
            <a:ext cx="4940155" cy="242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93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4500" b="1" dirty="0"/>
              <a:t>FİZİKSEL-BEDENSEL </a:t>
            </a:r>
            <a:r>
              <a:rPr lang="tr-TR" sz="4500" b="1" dirty="0" smtClean="0"/>
              <a:t>GELİŞİM</a:t>
            </a:r>
            <a:endParaRPr lang="tr-TR" sz="4500" dirty="0"/>
          </a:p>
        </p:txBody>
      </p:sp>
      <p:sp>
        <p:nvSpPr>
          <p:cNvPr id="3" name="Alt Başlık 2"/>
          <p:cNvSpPr>
            <a:spLocks noGrp="1"/>
          </p:cNvSpPr>
          <p:nvPr>
            <p:ph type="subTitle" idx="1"/>
          </p:nvPr>
        </p:nvSpPr>
        <p:spPr>
          <a:xfrm>
            <a:off x="1507067" y="1376909"/>
            <a:ext cx="7766936" cy="4732946"/>
          </a:xfrm>
        </p:spPr>
        <p:txBody>
          <a:bodyPr/>
          <a:lstStyle/>
          <a:p>
            <a:pPr algn="just"/>
            <a:r>
              <a:rPr lang="tr-TR" dirty="0" smtClean="0"/>
              <a:t>	Ergenlik </a:t>
            </a:r>
            <a:r>
              <a:rPr lang="tr-TR" dirty="0"/>
              <a:t>döneminin tüm aşamaları ve olayları bütün bireylerde aynı sırayı izlemekle birlikte  zamanlaması bireyden bireye büyük farklılık gösterebilir. Ortalama olarak kızlar ,erkeklerden 1,5-2 yaş önce buluğa girerler ve ergenlik dönemi aşağı yukarı altı yıl sürer.</a:t>
            </a:r>
          </a:p>
          <a:p>
            <a:pPr algn="just"/>
            <a:r>
              <a:rPr lang="tr-TR" dirty="0" smtClean="0"/>
              <a:t>	Fiziksel </a:t>
            </a:r>
            <a:r>
              <a:rPr lang="tr-TR" dirty="0"/>
              <a:t>değişimin en önemli habercisi boy uzamasıdır. Tüm ergenlik dönemi boyunca kızlar 18-23 cm erkekler ise 25-30 cm uzar</a:t>
            </a:r>
            <a:r>
              <a:rPr lang="tr-TR" dirty="0" smtClean="0"/>
              <a:t>. Kızlar </a:t>
            </a:r>
            <a:r>
              <a:rPr lang="tr-TR" dirty="0"/>
              <a:t>ergenliğe erkeklerden daha önce girdikleri için erkeklerden daha uzundurlar. Erkekler, 14 yaş civarında kızlara ulaşırlar ve onları geçerler.  Aynı zamanda, 12-14 yaşları arasında kızlar erkeklerden daha ağırdır. Boy uzaması kızlarda  16-18 yaşlarında, erkeklerde  18-20 yaşlarında durur. </a:t>
            </a:r>
          </a:p>
          <a:p>
            <a:pPr algn="just"/>
            <a:r>
              <a:rPr lang="tr-TR" dirty="0" smtClean="0"/>
              <a:t>	Erkeklerde </a:t>
            </a:r>
            <a:r>
              <a:rPr lang="tr-TR" dirty="0"/>
              <a:t>vücut ağırlığı artar fakat kilolu denilen şekilde değildir. Aksine kilo verme ihtimalleri yüksektir. Ergenlik dönemi süresince beden ağırlığı kızlarda  16 kg erkeklerde 20 kg artar.</a:t>
            </a:r>
          </a:p>
          <a:p>
            <a:pPr algn="just"/>
            <a:endParaRPr lang="tr-TR" dirty="0"/>
          </a:p>
        </p:txBody>
      </p:sp>
    </p:spTree>
    <p:extLst>
      <p:ext uri="{BB962C8B-B14F-4D97-AF65-F5344CB8AC3E}">
        <p14:creationId xmlns:p14="http://schemas.microsoft.com/office/powerpoint/2010/main" val="335257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3600" b="1" dirty="0"/>
              <a:t>CİNSİYET ÖZELLİKLERİNDE </a:t>
            </a:r>
            <a:r>
              <a:rPr lang="tr-TR" sz="3600" b="1" dirty="0" smtClean="0"/>
              <a:t>DEĞİŞİM</a:t>
            </a:r>
            <a:endParaRPr lang="tr-TR" sz="3600" dirty="0"/>
          </a:p>
        </p:txBody>
      </p:sp>
      <p:sp>
        <p:nvSpPr>
          <p:cNvPr id="3" name="Alt Başlık 2"/>
          <p:cNvSpPr>
            <a:spLocks noGrp="1"/>
          </p:cNvSpPr>
          <p:nvPr>
            <p:ph type="subTitle" idx="1"/>
          </p:nvPr>
        </p:nvSpPr>
        <p:spPr>
          <a:xfrm>
            <a:off x="1507067" y="1376909"/>
            <a:ext cx="7766936" cy="4732946"/>
          </a:xfrm>
        </p:spPr>
        <p:txBody>
          <a:bodyPr>
            <a:normAutofit/>
          </a:bodyPr>
          <a:lstStyle/>
          <a:p>
            <a:pPr algn="just"/>
            <a:r>
              <a:rPr lang="tr-TR" sz="2200" dirty="0"/>
              <a:t> </a:t>
            </a:r>
          </a:p>
          <a:p>
            <a:pPr algn="just"/>
            <a:r>
              <a:rPr lang="tr-TR" sz="2200" b="1" dirty="0" smtClean="0"/>
              <a:t>	</a:t>
            </a:r>
            <a:r>
              <a:rPr lang="tr-TR" sz="2200" b="1" dirty="0" smtClean="0">
                <a:solidFill>
                  <a:srgbClr val="FF0000"/>
                </a:solidFill>
              </a:rPr>
              <a:t>ERKEKLERDE </a:t>
            </a:r>
            <a:r>
              <a:rPr lang="tr-TR" sz="2200" b="1" dirty="0">
                <a:solidFill>
                  <a:srgbClr val="FF0000"/>
                </a:solidFill>
              </a:rPr>
              <a:t>DEĞİŞİM</a:t>
            </a:r>
            <a:endParaRPr lang="tr-TR" sz="2200" dirty="0">
              <a:solidFill>
                <a:srgbClr val="FF0000"/>
              </a:solidFill>
            </a:endParaRPr>
          </a:p>
          <a:p>
            <a:pPr algn="just"/>
            <a:r>
              <a:rPr lang="tr-TR" sz="2200" dirty="0" smtClean="0"/>
              <a:t>	Erkekler </a:t>
            </a:r>
            <a:r>
              <a:rPr lang="tr-TR" sz="2200" dirty="0"/>
              <a:t>de ergenliğe girmekle beraber cinsel bölgede, koltuk altlarında ve göğüs bölgesinde kıllanma görülmektedir. Kimi ergenlerde 12-13 yaşlarında kimi ergenlerde 14-15 yaşlarına doğru kıllanmalar belirginleşmeye </a:t>
            </a:r>
            <a:r>
              <a:rPr lang="tr-TR" sz="2200" dirty="0" smtClean="0"/>
              <a:t>başlamaktadır.</a:t>
            </a:r>
          </a:p>
          <a:p>
            <a:pPr algn="just"/>
            <a:r>
              <a:rPr lang="tr-TR" sz="2200" dirty="0"/>
              <a:t>	</a:t>
            </a:r>
            <a:r>
              <a:rPr lang="tr-TR" sz="2200" dirty="0" smtClean="0"/>
              <a:t>Sakallar </a:t>
            </a:r>
            <a:r>
              <a:rPr lang="tr-TR" sz="2200" dirty="0"/>
              <a:t>diğer bölgelerdeki kıllanmalara göre geç bir süreç izleyebilir. 17-18 yaşına kadar belirgin bir sakallanma görülmemesi normaldir. Deri kalınlaşmaya ve sert bir görünüm kazanmaya başlamıştır.</a:t>
            </a:r>
          </a:p>
          <a:p>
            <a:pPr algn="just"/>
            <a:endParaRPr lang="tr-TR" sz="2200" dirty="0"/>
          </a:p>
        </p:txBody>
      </p:sp>
    </p:spTree>
    <p:extLst>
      <p:ext uri="{BB962C8B-B14F-4D97-AF65-F5344CB8AC3E}">
        <p14:creationId xmlns:p14="http://schemas.microsoft.com/office/powerpoint/2010/main" val="138893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581891"/>
            <a:ext cx="7766936" cy="795018"/>
          </a:xfrm>
        </p:spPr>
        <p:txBody>
          <a:bodyPr/>
          <a:lstStyle/>
          <a:p>
            <a:r>
              <a:rPr lang="tr-TR" sz="3600" b="1" dirty="0"/>
              <a:t>CİNSİYET ÖZELLİKLERİNDE </a:t>
            </a:r>
            <a:r>
              <a:rPr lang="tr-TR" sz="3600" b="1" dirty="0" smtClean="0"/>
              <a:t>DEĞİŞİM</a:t>
            </a:r>
            <a:endParaRPr lang="tr-TR" sz="3600" dirty="0"/>
          </a:p>
        </p:txBody>
      </p:sp>
      <p:sp>
        <p:nvSpPr>
          <p:cNvPr id="3" name="Alt Başlık 2"/>
          <p:cNvSpPr>
            <a:spLocks noGrp="1"/>
          </p:cNvSpPr>
          <p:nvPr>
            <p:ph type="subTitle" idx="1"/>
          </p:nvPr>
        </p:nvSpPr>
        <p:spPr>
          <a:xfrm>
            <a:off x="1507067" y="1376909"/>
            <a:ext cx="7766936" cy="4732946"/>
          </a:xfrm>
        </p:spPr>
        <p:txBody>
          <a:bodyPr>
            <a:noAutofit/>
          </a:bodyPr>
          <a:lstStyle/>
          <a:p>
            <a:pPr algn="just"/>
            <a:r>
              <a:rPr lang="tr-TR" sz="2100" b="1" dirty="0" smtClean="0">
                <a:solidFill>
                  <a:srgbClr val="FF0000"/>
                </a:solidFill>
              </a:rPr>
              <a:t>	KIZLARDA </a:t>
            </a:r>
            <a:r>
              <a:rPr lang="tr-TR" sz="2100" b="1" dirty="0">
                <a:solidFill>
                  <a:srgbClr val="FF0000"/>
                </a:solidFill>
              </a:rPr>
              <a:t>DEĞİŞİM</a:t>
            </a:r>
            <a:endParaRPr lang="tr-TR" sz="2100" dirty="0">
              <a:solidFill>
                <a:srgbClr val="FF0000"/>
              </a:solidFill>
            </a:endParaRPr>
          </a:p>
          <a:p>
            <a:pPr algn="just"/>
            <a:r>
              <a:rPr lang="tr-TR" sz="2100" dirty="0" smtClean="0"/>
              <a:t>	Kızlar </a:t>
            </a:r>
            <a:r>
              <a:rPr lang="tr-TR" sz="2100" dirty="0"/>
              <a:t>ergenliğe 13 yaş civarında yani, erkeklere göre 2-3 yaş önce girmektedir. Kızlarda ergenlik dönemine girildiğinin habercisi ay halinin görülmesidir. Ay hali bireyin çocuk yapabilecek bir olgunluğa eriştiğinin belirtisidir. Her 28 günde bir başlayan ve ortalama 5-6 gün süren bu kanama </a:t>
            </a:r>
            <a:r>
              <a:rPr lang="tr-TR" sz="2100" dirty="0" err="1"/>
              <a:t>menapoz</a:t>
            </a:r>
            <a:r>
              <a:rPr lang="tr-TR" sz="2100" dirty="0"/>
              <a:t> dönemine yani 40-50 yaşlarına kadar </a:t>
            </a:r>
            <a:r>
              <a:rPr lang="tr-TR" sz="2100" dirty="0" smtClean="0"/>
              <a:t>sürer.</a:t>
            </a:r>
          </a:p>
          <a:p>
            <a:pPr algn="just"/>
            <a:r>
              <a:rPr lang="tr-TR" sz="2100" dirty="0"/>
              <a:t>	</a:t>
            </a:r>
            <a:r>
              <a:rPr lang="tr-TR" sz="2100" dirty="0" smtClean="0"/>
              <a:t>İlk </a:t>
            </a:r>
            <a:r>
              <a:rPr lang="tr-TR" sz="2100" dirty="0"/>
              <a:t>ay halinden sonra 1-2 yıl ay halleri düzensiz olmaktadır.  İlk ay hallerinde baş ağrıları, sırt ağrıları, kusmalar, kramplar, karın ağrıları, deri döküntüleri, bayılmalar, bacak ve bilekte şişmeler görülebilir. Bunların etkisiyle kızlar yorgun, huzursuz, sinirli, psikolojik bir çöküntü içinde olabilirler. Ay halleri normal düzenine girdikçe bu düzensizlikler de kaybolur.</a:t>
            </a:r>
          </a:p>
        </p:txBody>
      </p:sp>
    </p:spTree>
    <p:extLst>
      <p:ext uri="{BB962C8B-B14F-4D97-AF65-F5344CB8AC3E}">
        <p14:creationId xmlns:p14="http://schemas.microsoft.com/office/powerpoint/2010/main" val="2213000186"/>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Template>
  <TotalTime>257</TotalTime>
  <Words>351</Words>
  <Application>Microsoft Office PowerPoint</Application>
  <PresentationFormat>Geniş ekran</PresentationFormat>
  <Paragraphs>181</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Trebuchet MS</vt:lpstr>
      <vt:lpstr>Wingdings</vt:lpstr>
      <vt:lpstr>Wingdings 3</vt:lpstr>
      <vt:lpstr>Yüzeyler</vt:lpstr>
      <vt:lpstr>ERGENLİK ERGENLİK DÖNEMİ ÖZELLİKLERİ ERGENLİKTE SORUNLAR</vt:lpstr>
      <vt:lpstr>ERGENLİK NEDİR?</vt:lpstr>
      <vt:lpstr>ERGENLİK NEDİR?</vt:lpstr>
      <vt:lpstr>ERGENLİK NEDİR?</vt:lpstr>
      <vt:lpstr>ERGENLİK DÖNEMLERİ</vt:lpstr>
      <vt:lpstr>ERGENLİKTE NELER DEĞİŞİR?</vt:lpstr>
      <vt:lpstr>FİZİKSEL-BEDENSEL GELİŞİM</vt:lpstr>
      <vt:lpstr>CİNSİYET ÖZELLİKLERİNDE DEĞİŞİM</vt:lpstr>
      <vt:lpstr>CİNSİYET ÖZELLİKLERİNDE DEĞİŞİM</vt:lpstr>
      <vt:lpstr>ERGENLİK DÖNEMİ GÖRÜLEN FİZİKSEL SORUNLARI</vt:lpstr>
      <vt:lpstr>DUYGUSAL-BİLİŞSEL GELİŞİM VE DEĞİŞİMLER</vt:lpstr>
      <vt:lpstr>ERGENLİKTE YAŞANAN DUYGUSAL DEĞİŞİMLER</vt:lpstr>
      <vt:lpstr>ERGENLİK DÖNEMİNDE EN SIK RASTLANAN DUYGUSAL SORUNLAR</vt:lpstr>
      <vt:lpstr>ERGENLİK DÖNEMİNDE EN SIK RASTLANAN DUYGUSAL SORUNLAR</vt:lpstr>
      <vt:lpstr>ERGENLİK DÖNEMİNDE EN SIK RASTLANAN DUYGUSAL SORUNLAR</vt:lpstr>
      <vt:lpstr>ERGENLERİN DİKKAT ETMESİ GEREKEN NOKTALAR</vt:lpstr>
      <vt:lpstr>ERGENLERİN DİKKAT ETMESİ GEREKEN NOKTALAR</vt:lpstr>
      <vt:lpstr>ARKADAŞLIK İLİŞKİLERİ (Doğru Arkadaş Seçimi)</vt:lpstr>
      <vt:lpstr>GELECEK PLANLAMA</vt:lpstr>
      <vt:lpstr>Ergenlik Döneminde Karșılașılan Sorunlar ve Çözüm Önerileri</vt:lpstr>
      <vt:lpstr>Bu Dönemde Ergenlerin Şikayetleri:</vt:lpstr>
      <vt:lpstr>Görülen Ruhsal Değișiklikler </vt:lpstr>
      <vt:lpstr>En Riskli Durumlar</vt:lpstr>
      <vt:lpstr>SONUÇ</vt:lpstr>
      <vt:lpstr>SONUÇ</vt:lpstr>
      <vt:lpstr>SONUÇ</vt:lpstr>
      <vt:lpstr>SONUÇ</vt:lpstr>
      <vt:lpstr>SONUÇ</vt:lpstr>
      <vt:lpstr>PowerPoint Sunusu</vt:lpstr>
      <vt:lpstr>BEN ERGENİM</vt:lpstr>
      <vt:lpstr>BEN ERGENİM</vt:lpstr>
      <vt:lpstr>BEN ERGENİM</vt:lpstr>
      <vt:lpstr>BEN ERGENİM</vt:lpstr>
      <vt:lpstr>BEN ERGENİM</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ERGENLİK DÖNEMİ ÖZELLİKLERİ ERGENLİKTE SORUNLAR</dc:title>
  <dc:creator>ronaldinho424</dc:creator>
  <cp:lastModifiedBy>ronaldinho424</cp:lastModifiedBy>
  <cp:revision>43</cp:revision>
  <dcterms:created xsi:type="dcterms:W3CDTF">2022-05-30T08:55:17Z</dcterms:created>
  <dcterms:modified xsi:type="dcterms:W3CDTF">2022-05-30T13:12:42Z</dcterms:modified>
</cp:coreProperties>
</file>