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36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5943600" cy="8464550"/>
  <p:notesSz cx="5943600" cy="84645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2280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5503" y="-10451"/>
            <a:ext cx="5961355" cy="8485452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887" y="2967819"/>
            <a:ext cx="3787367" cy="2031963"/>
          </a:xfrm>
        </p:spPr>
        <p:txBody>
          <a:bodyPr anchor="b">
            <a:noAutofit/>
          </a:bodyPr>
          <a:lstStyle>
            <a:lvl1pPr algn="r">
              <a:defRPr sz="351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4887" y="4999780"/>
            <a:ext cx="3787367" cy="135385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9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94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91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88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83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80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77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1965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" y="752404"/>
            <a:ext cx="4126014" cy="4200925"/>
          </a:xfrm>
        </p:spPr>
        <p:txBody>
          <a:bodyPr anchor="ctr">
            <a:normAutofit/>
          </a:bodyPr>
          <a:lstStyle>
            <a:lvl1pPr algn="l">
              <a:defRPr sz="286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240" y="5517633"/>
            <a:ext cx="4126014" cy="1938974"/>
          </a:xfrm>
        </p:spPr>
        <p:txBody>
          <a:bodyPr anchor="ctr">
            <a:normAutofit/>
          </a:bodyPr>
          <a:lstStyle>
            <a:lvl1pPr marL="0" indent="0" algn="l">
              <a:buNone/>
              <a:defRPr sz="117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97180" indent="0">
              <a:buNone/>
              <a:defRPr sz="1170">
                <a:solidFill>
                  <a:schemeClr val="tx1">
                    <a:tint val="75000"/>
                  </a:schemeClr>
                </a:solidFill>
              </a:defRPr>
            </a:lvl2pPr>
            <a:lvl3pPr marL="594360" indent="0">
              <a:buNone/>
              <a:defRPr sz="1040">
                <a:solidFill>
                  <a:schemeClr val="tx1">
                    <a:tint val="75000"/>
                  </a:schemeClr>
                </a:solidFill>
              </a:defRPr>
            </a:lvl3pPr>
            <a:lvl4pPr marL="89154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4pPr>
            <a:lvl5pPr marL="118872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5pPr>
            <a:lvl6pPr marL="148590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6pPr>
            <a:lvl7pPr marL="178308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7pPr>
            <a:lvl8pPr marL="208026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8pPr>
            <a:lvl9pPr marL="237744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483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675" y="752404"/>
            <a:ext cx="3946918" cy="3730672"/>
          </a:xfrm>
        </p:spPr>
        <p:txBody>
          <a:bodyPr anchor="ctr">
            <a:normAutofit/>
          </a:bodyPr>
          <a:lstStyle>
            <a:lvl1pPr algn="l">
              <a:defRPr sz="286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5698" y="4483076"/>
            <a:ext cx="3522873" cy="47025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4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97180" indent="0">
              <a:buFontTx/>
              <a:buNone/>
              <a:defRPr/>
            </a:lvl2pPr>
            <a:lvl3pPr marL="594360" indent="0">
              <a:buFontTx/>
              <a:buNone/>
              <a:defRPr/>
            </a:lvl3pPr>
            <a:lvl4pPr marL="891540" indent="0">
              <a:buFontTx/>
              <a:buNone/>
              <a:defRPr/>
            </a:lvl4pPr>
            <a:lvl5pPr marL="118872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239" y="5517633"/>
            <a:ext cx="4126015" cy="1938974"/>
          </a:xfrm>
        </p:spPr>
        <p:txBody>
          <a:bodyPr anchor="ctr">
            <a:normAutofit/>
          </a:bodyPr>
          <a:lstStyle>
            <a:lvl1pPr marL="0" indent="0" algn="l">
              <a:buNone/>
              <a:defRPr sz="117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97180" indent="0">
              <a:buNone/>
              <a:defRPr sz="1170">
                <a:solidFill>
                  <a:schemeClr val="tx1">
                    <a:tint val="75000"/>
                  </a:schemeClr>
                </a:solidFill>
              </a:defRPr>
            </a:lvl2pPr>
            <a:lvl3pPr marL="594360" indent="0">
              <a:buNone/>
              <a:defRPr sz="1040">
                <a:solidFill>
                  <a:schemeClr val="tx1">
                    <a:tint val="75000"/>
                  </a:schemeClr>
                </a:solidFill>
              </a:defRPr>
            </a:lvl3pPr>
            <a:lvl4pPr marL="89154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4pPr>
            <a:lvl5pPr marL="118872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5pPr>
            <a:lvl6pPr marL="148590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6pPr>
            <a:lvl7pPr marL="178308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7pPr>
            <a:lvl8pPr marL="208026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8pPr>
            <a:lvl9pPr marL="237744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313763" y="975531"/>
            <a:ext cx="297257" cy="721765"/>
          </a:xfrm>
          <a:prstGeom prst="rect">
            <a:avLst/>
          </a:prstGeom>
        </p:spPr>
        <p:txBody>
          <a:bodyPr vert="horz" lIns="59436" tIns="29718" rIns="59436" bIns="29718" rtlCol="0" anchor="ctr">
            <a:noAutofit/>
          </a:bodyPr>
          <a:lstStyle/>
          <a:p>
            <a:pPr lvl="0"/>
            <a:r>
              <a:rPr lang="en-US" sz="52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86005" y="3562759"/>
            <a:ext cx="297257" cy="721765"/>
          </a:xfrm>
          <a:prstGeom prst="rect">
            <a:avLst/>
          </a:prstGeom>
        </p:spPr>
        <p:txBody>
          <a:bodyPr vert="horz" lIns="59436" tIns="29718" rIns="59436" bIns="29718" rtlCol="0" anchor="ctr">
            <a:noAutofit/>
          </a:bodyPr>
          <a:lstStyle/>
          <a:p>
            <a:pPr lvl="0"/>
            <a:r>
              <a:rPr lang="en-US" sz="52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7421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39" y="2384574"/>
            <a:ext cx="4126015" cy="3203471"/>
          </a:xfrm>
        </p:spPr>
        <p:txBody>
          <a:bodyPr anchor="b">
            <a:normAutofit/>
          </a:bodyPr>
          <a:lstStyle>
            <a:lvl1pPr algn="l">
              <a:defRPr sz="286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239" y="5588045"/>
            <a:ext cx="4126015" cy="1868562"/>
          </a:xfrm>
        </p:spPr>
        <p:txBody>
          <a:bodyPr anchor="t">
            <a:normAutofit/>
          </a:bodyPr>
          <a:lstStyle>
            <a:lvl1pPr marL="0" indent="0" algn="l">
              <a:buNone/>
              <a:defRPr sz="117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97180" indent="0">
              <a:buNone/>
              <a:defRPr sz="1170">
                <a:solidFill>
                  <a:schemeClr val="tx1">
                    <a:tint val="75000"/>
                  </a:schemeClr>
                </a:solidFill>
              </a:defRPr>
            </a:lvl2pPr>
            <a:lvl3pPr marL="594360" indent="0">
              <a:buNone/>
              <a:defRPr sz="1040">
                <a:solidFill>
                  <a:schemeClr val="tx1">
                    <a:tint val="75000"/>
                  </a:schemeClr>
                </a:solidFill>
              </a:defRPr>
            </a:lvl3pPr>
            <a:lvl4pPr marL="89154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4pPr>
            <a:lvl5pPr marL="118872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5pPr>
            <a:lvl6pPr marL="148590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6pPr>
            <a:lvl7pPr marL="178308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7pPr>
            <a:lvl8pPr marL="208026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8pPr>
            <a:lvl9pPr marL="237744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476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675" y="752404"/>
            <a:ext cx="3946918" cy="3730672"/>
          </a:xfrm>
        </p:spPr>
        <p:txBody>
          <a:bodyPr anchor="ctr">
            <a:normAutofit/>
          </a:bodyPr>
          <a:lstStyle>
            <a:lvl1pPr algn="l">
              <a:defRPr sz="286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96238" y="4953329"/>
            <a:ext cx="4126015" cy="6347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97180" indent="0">
              <a:buFontTx/>
              <a:buNone/>
              <a:defRPr/>
            </a:lvl2pPr>
            <a:lvl3pPr marL="594360" indent="0">
              <a:buFontTx/>
              <a:buNone/>
              <a:defRPr/>
            </a:lvl3pPr>
            <a:lvl4pPr marL="891540" indent="0">
              <a:buFontTx/>
              <a:buNone/>
              <a:defRPr/>
            </a:lvl4pPr>
            <a:lvl5pPr marL="118872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239" y="5588045"/>
            <a:ext cx="4126015" cy="1868562"/>
          </a:xfrm>
        </p:spPr>
        <p:txBody>
          <a:bodyPr anchor="t">
            <a:normAutofit/>
          </a:bodyPr>
          <a:lstStyle>
            <a:lvl1pPr marL="0" indent="0" algn="l">
              <a:buNone/>
              <a:defRPr sz="117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97180" indent="0">
              <a:buNone/>
              <a:defRPr sz="1170">
                <a:solidFill>
                  <a:schemeClr val="tx1">
                    <a:tint val="75000"/>
                  </a:schemeClr>
                </a:solidFill>
              </a:defRPr>
            </a:lvl2pPr>
            <a:lvl3pPr marL="594360" indent="0">
              <a:buNone/>
              <a:defRPr sz="1040">
                <a:solidFill>
                  <a:schemeClr val="tx1">
                    <a:tint val="75000"/>
                  </a:schemeClr>
                </a:solidFill>
              </a:defRPr>
            </a:lvl3pPr>
            <a:lvl4pPr marL="89154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4pPr>
            <a:lvl5pPr marL="118872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5pPr>
            <a:lvl6pPr marL="148590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6pPr>
            <a:lvl7pPr marL="178308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7pPr>
            <a:lvl8pPr marL="208026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8pPr>
            <a:lvl9pPr marL="237744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313763" y="975531"/>
            <a:ext cx="297257" cy="721765"/>
          </a:xfrm>
          <a:prstGeom prst="rect">
            <a:avLst/>
          </a:prstGeom>
        </p:spPr>
        <p:txBody>
          <a:bodyPr vert="horz" lIns="59436" tIns="29718" rIns="59436" bIns="29718" rtlCol="0" anchor="ctr">
            <a:noAutofit/>
          </a:bodyPr>
          <a:lstStyle/>
          <a:p>
            <a:pPr lvl="0"/>
            <a:r>
              <a:rPr lang="en-US" sz="52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86005" y="3562759"/>
            <a:ext cx="297257" cy="721765"/>
          </a:xfrm>
          <a:prstGeom prst="rect">
            <a:avLst/>
          </a:prstGeom>
        </p:spPr>
        <p:txBody>
          <a:bodyPr vert="horz" lIns="59436" tIns="29718" rIns="59436" bIns="29718" rtlCol="0" anchor="ctr">
            <a:noAutofit/>
          </a:bodyPr>
          <a:lstStyle/>
          <a:p>
            <a:pPr lvl="0"/>
            <a:r>
              <a:rPr lang="en-US" sz="52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3342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302" y="752404"/>
            <a:ext cx="4121952" cy="3730672"/>
          </a:xfrm>
        </p:spPr>
        <p:txBody>
          <a:bodyPr anchor="ctr">
            <a:normAutofit/>
          </a:bodyPr>
          <a:lstStyle>
            <a:lvl1pPr algn="l">
              <a:defRPr sz="286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96238" y="4953329"/>
            <a:ext cx="4126015" cy="6347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560">
                <a:solidFill>
                  <a:schemeClr val="accent1"/>
                </a:solidFill>
              </a:defRPr>
            </a:lvl1pPr>
            <a:lvl2pPr marL="297180" indent="0">
              <a:buFontTx/>
              <a:buNone/>
              <a:defRPr/>
            </a:lvl2pPr>
            <a:lvl3pPr marL="594360" indent="0">
              <a:buFontTx/>
              <a:buNone/>
              <a:defRPr/>
            </a:lvl3pPr>
            <a:lvl4pPr marL="891540" indent="0">
              <a:buFontTx/>
              <a:buNone/>
              <a:defRPr/>
            </a:lvl4pPr>
            <a:lvl5pPr marL="118872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239" y="5588045"/>
            <a:ext cx="4126015" cy="1868562"/>
          </a:xfrm>
        </p:spPr>
        <p:txBody>
          <a:bodyPr anchor="t">
            <a:normAutofit/>
          </a:bodyPr>
          <a:lstStyle>
            <a:lvl1pPr marL="0" indent="0" algn="l">
              <a:buNone/>
              <a:defRPr sz="117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97180" indent="0">
              <a:buNone/>
              <a:defRPr sz="1170">
                <a:solidFill>
                  <a:schemeClr val="tx1">
                    <a:tint val="75000"/>
                  </a:schemeClr>
                </a:solidFill>
              </a:defRPr>
            </a:lvl2pPr>
            <a:lvl3pPr marL="594360" indent="0">
              <a:buNone/>
              <a:defRPr sz="1040">
                <a:solidFill>
                  <a:schemeClr val="tx1">
                    <a:tint val="75000"/>
                  </a:schemeClr>
                </a:solidFill>
              </a:defRPr>
            </a:lvl3pPr>
            <a:lvl4pPr marL="89154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4pPr>
            <a:lvl5pPr marL="118872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5pPr>
            <a:lvl6pPr marL="148590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6pPr>
            <a:lvl7pPr marL="178308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7pPr>
            <a:lvl8pPr marL="208026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8pPr>
            <a:lvl9pPr marL="237744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847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9572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85253" y="752405"/>
            <a:ext cx="636228" cy="6481652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239" y="752405"/>
            <a:ext cx="3376767" cy="6481652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7385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4562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34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547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39" y="3333572"/>
            <a:ext cx="4126015" cy="2254475"/>
          </a:xfrm>
        </p:spPr>
        <p:txBody>
          <a:bodyPr anchor="b"/>
          <a:lstStyle>
            <a:lvl1pPr algn="l">
              <a:defRPr sz="26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239" y="5588044"/>
            <a:ext cx="4126015" cy="1061957"/>
          </a:xfrm>
        </p:spPr>
        <p:txBody>
          <a:bodyPr anchor="t"/>
          <a:lstStyle>
            <a:lvl1pPr marL="0" indent="0" algn="l">
              <a:buNone/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97180" indent="0">
              <a:buNone/>
              <a:defRPr sz="1170">
                <a:solidFill>
                  <a:schemeClr val="tx1">
                    <a:tint val="75000"/>
                  </a:schemeClr>
                </a:solidFill>
              </a:defRPr>
            </a:lvl2pPr>
            <a:lvl3pPr marL="594360" indent="0">
              <a:buNone/>
              <a:defRPr sz="1040">
                <a:solidFill>
                  <a:schemeClr val="tx1">
                    <a:tint val="75000"/>
                  </a:schemeClr>
                </a:solidFill>
              </a:defRPr>
            </a:lvl3pPr>
            <a:lvl4pPr marL="89154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4pPr>
            <a:lvl5pPr marL="118872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5pPr>
            <a:lvl6pPr marL="148590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6pPr>
            <a:lvl7pPr marL="178308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7pPr>
            <a:lvl8pPr marL="208026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8pPr>
            <a:lvl9pPr marL="237744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880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" y="752404"/>
            <a:ext cx="4126014" cy="163021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240" y="2666727"/>
            <a:ext cx="2007271" cy="4789879"/>
          </a:xfrm>
        </p:spPr>
        <p:txBody>
          <a:bodyPr>
            <a:normAutofit/>
          </a:bodyPr>
          <a:lstStyle>
            <a:lvl1pPr>
              <a:defRPr sz="1170"/>
            </a:lvl1pPr>
            <a:lvl2pPr>
              <a:defRPr sz="1040"/>
            </a:lvl2pPr>
            <a:lvl3pPr>
              <a:defRPr sz="910"/>
            </a:lvl3pPr>
            <a:lvl4pPr>
              <a:defRPr sz="780"/>
            </a:lvl4pPr>
            <a:lvl5pPr>
              <a:defRPr sz="780"/>
            </a:lvl5pPr>
            <a:lvl6pPr>
              <a:defRPr sz="780"/>
            </a:lvl6pPr>
            <a:lvl7pPr>
              <a:defRPr sz="780"/>
            </a:lvl7pPr>
            <a:lvl8pPr>
              <a:defRPr sz="780"/>
            </a:lvl8pPr>
            <a:lvl9pPr>
              <a:defRPr sz="78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4982" y="2666729"/>
            <a:ext cx="2007272" cy="4789880"/>
          </a:xfrm>
        </p:spPr>
        <p:txBody>
          <a:bodyPr>
            <a:normAutofit/>
          </a:bodyPr>
          <a:lstStyle>
            <a:lvl1pPr>
              <a:defRPr sz="1170"/>
            </a:lvl1pPr>
            <a:lvl2pPr>
              <a:defRPr sz="1040"/>
            </a:lvl2pPr>
            <a:lvl3pPr>
              <a:defRPr sz="910"/>
            </a:lvl3pPr>
            <a:lvl4pPr>
              <a:defRPr sz="780"/>
            </a:lvl4pPr>
            <a:lvl5pPr>
              <a:defRPr sz="780"/>
            </a:lvl5pPr>
            <a:lvl6pPr>
              <a:defRPr sz="780"/>
            </a:lvl6pPr>
            <a:lvl7pPr>
              <a:defRPr sz="780"/>
            </a:lvl7pPr>
            <a:lvl8pPr>
              <a:defRPr sz="780"/>
            </a:lvl8pPr>
            <a:lvl9pPr>
              <a:defRPr sz="78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13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" y="752404"/>
            <a:ext cx="4126013" cy="163021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239" y="2667213"/>
            <a:ext cx="2008937" cy="711257"/>
          </a:xfrm>
        </p:spPr>
        <p:txBody>
          <a:bodyPr anchor="b">
            <a:noAutofit/>
          </a:bodyPr>
          <a:lstStyle>
            <a:lvl1pPr marL="0" indent="0">
              <a:buNone/>
              <a:defRPr sz="1560" b="0"/>
            </a:lvl1pPr>
            <a:lvl2pPr marL="297180" indent="0">
              <a:buNone/>
              <a:defRPr sz="1300" b="1"/>
            </a:lvl2pPr>
            <a:lvl3pPr marL="594360" indent="0">
              <a:buNone/>
              <a:defRPr sz="1170" b="1"/>
            </a:lvl3pPr>
            <a:lvl4pPr marL="891540" indent="0">
              <a:buNone/>
              <a:defRPr sz="1040" b="1"/>
            </a:lvl4pPr>
            <a:lvl5pPr marL="1188720" indent="0">
              <a:buNone/>
              <a:defRPr sz="1040" b="1"/>
            </a:lvl5pPr>
            <a:lvl6pPr marL="1485900" indent="0">
              <a:buNone/>
              <a:defRPr sz="1040" b="1"/>
            </a:lvl6pPr>
            <a:lvl7pPr marL="1783080" indent="0">
              <a:buNone/>
              <a:defRPr sz="1040" b="1"/>
            </a:lvl7pPr>
            <a:lvl8pPr marL="2080260" indent="0">
              <a:buNone/>
              <a:defRPr sz="1040" b="1"/>
            </a:lvl8pPr>
            <a:lvl9pPr marL="2377440" indent="0">
              <a:buNone/>
              <a:defRPr sz="104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39" y="3378472"/>
            <a:ext cx="2008937" cy="40781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13316" y="2667213"/>
            <a:ext cx="2008937" cy="711257"/>
          </a:xfrm>
        </p:spPr>
        <p:txBody>
          <a:bodyPr anchor="b">
            <a:noAutofit/>
          </a:bodyPr>
          <a:lstStyle>
            <a:lvl1pPr marL="0" indent="0">
              <a:buNone/>
              <a:defRPr sz="1560" b="0"/>
            </a:lvl1pPr>
            <a:lvl2pPr marL="297180" indent="0">
              <a:buNone/>
              <a:defRPr sz="1300" b="1"/>
            </a:lvl2pPr>
            <a:lvl3pPr marL="594360" indent="0">
              <a:buNone/>
              <a:defRPr sz="1170" b="1"/>
            </a:lvl3pPr>
            <a:lvl4pPr marL="891540" indent="0">
              <a:buNone/>
              <a:defRPr sz="1040" b="1"/>
            </a:lvl4pPr>
            <a:lvl5pPr marL="1188720" indent="0">
              <a:buNone/>
              <a:defRPr sz="1040" b="1"/>
            </a:lvl5pPr>
            <a:lvl6pPr marL="1485900" indent="0">
              <a:buNone/>
              <a:defRPr sz="1040" b="1"/>
            </a:lvl6pPr>
            <a:lvl7pPr marL="1783080" indent="0">
              <a:buNone/>
              <a:defRPr sz="1040" b="1"/>
            </a:lvl7pPr>
            <a:lvl8pPr marL="2080260" indent="0">
              <a:buNone/>
              <a:defRPr sz="1040" b="1"/>
            </a:lvl8pPr>
            <a:lvl9pPr marL="2377440" indent="0">
              <a:buNone/>
              <a:defRPr sz="104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13316" y="3378472"/>
            <a:ext cx="2008937" cy="40781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46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39" y="752404"/>
            <a:ext cx="4126014" cy="163021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5191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922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" y="1849666"/>
            <a:ext cx="1813618" cy="1577958"/>
          </a:xfrm>
        </p:spPr>
        <p:txBody>
          <a:bodyPr anchor="b">
            <a:normAutofit/>
          </a:bodyPr>
          <a:lstStyle>
            <a:lvl1pPr>
              <a:defRPr sz="13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1329" y="635552"/>
            <a:ext cx="2200924" cy="6821056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240" y="3427624"/>
            <a:ext cx="1813618" cy="3189880"/>
          </a:xfrm>
        </p:spPr>
        <p:txBody>
          <a:bodyPr>
            <a:normAutofit/>
          </a:bodyPr>
          <a:lstStyle>
            <a:lvl1pPr marL="0" indent="0">
              <a:buNone/>
              <a:defRPr sz="910"/>
            </a:lvl1pPr>
            <a:lvl2pPr marL="222885" indent="0">
              <a:buNone/>
              <a:defRPr sz="683"/>
            </a:lvl2pPr>
            <a:lvl3pPr marL="445770" indent="0">
              <a:buNone/>
              <a:defRPr sz="585"/>
            </a:lvl3pPr>
            <a:lvl4pPr marL="668655" indent="0">
              <a:buNone/>
              <a:defRPr sz="488"/>
            </a:lvl4pPr>
            <a:lvl5pPr marL="891540" indent="0">
              <a:buNone/>
              <a:defRPr sz="488"/>
            </a:lvl5pPr>
            <a:lvl6pPr marL="1114425" indent="0">
              <a:buNone/>
              <a:defRPr sz="488"/>
            </a:lvl6pPr>
            <a:lvl7pPr marL="1337310" indent="0">
              <a:buNone/>
              <a:defRPr sz="488"/>
            </a:lvl7pPr>
            <a:lvl8pPr marL="1560195" indent="0">
              <a:buNone/>
              <a:defRPr sz="488"/>
            </a:lvl8pPr>
            <a:lvl9pPr marL="1783080" indent="0">
              <a:buNone/>
              <a:defRPr sz="488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416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39" y="5925185"/>
            <a:ext cx="4126014" cy="699502"/>
          </a:xfrm>
        </p:spPr>
        <p:txBody>
          <a:bodyPr anchor="b">
            <a:normAutofit/>
          </a:bodyPr>
          <a:lstStyle>
            <a:lvl1pPr algn="l">
              <a:defRPr sz="156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6239" y="752404"/>
            <a:ext cx="4126014" cy="4746613"/>
          </a:xfrm>
        </p:spPr>
        <p:txBody>
          <a:bodyPr anchor="t">
            <a:normAutofit/>
          </a:bodyPr>
          <a:lstStyle>
            <a:lvl1pPr marL="0" indent="0" algn="ctr">
              <a:buNone/>
              <a:defRPr sz="1040"/>
            </a:lvl1pPr>
            <a:lvl2pPr marL="297180" indent="0">
              <a:buNone/>
              <a:defRPr sz="1040"/>
            </a:lvl2pPr>
            <a:lvl3pPr marL="594360" indent="0">
              <a:buNone/>
              <a:defRPr sz="1040"/>
            </a:lvl3pPr>
            <a:lvl4pPr marL="891540" indent="0">
              <a:buNone/>
              <a:defRPr sz="1040"/>
            </a:lvl4pPr>
            <a:lvl5pPr marL="1188720" indent="0">
              <a:buNone/>
              <a:defRPr sz="1040"/>
            </a:lvl5pPr>
            <a:lvl6pPr marL="1485900" indent="0">
              <a:buNone/>
              <a:defRPr sz="1040"/>
            </a:lvl6pPr>
            <a:lvl7pPr marL="1783080" indent="0">
              <a:buNone/>
              <a:defRPr sz="1040"/>
            </a:lvl7pPr>
            <a:lvl8pPr marL="2080260" indent="0">
              <a:buNone/>
              <a:defRPr sz="1040"/>
            </a:lvl8pPr>
            <a:lvl9pPr marL="2377440" indent="0">
              <a:buNone/>
              <a:defRPr sz="104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239" y="6624687"/>
            <a:ext cx="4126014" cy="831920"/>
          </a:xfrm>
        </p:spPr>
        <p:txBody>
          <a:bodyPr>
            <a:normAutofit/>
          </a:bodyPr>
          <a:lstStyle>
            <a:lvl1pPr marL="0" indent="0">
              <a:buNone/>
              <a:defRPr sz="780"/>
            </a:lvl1pPr>
            <a:lvl2pPr marL="297180" indent="0">
              <a:buNone/>
              <a:defRPr sz="780"/>
            </a:lvl2pPr>
            <a:lvl3pPr marL="594360" indent="0">
              <a:buNone/>
              <a:defRPr sz="650"/>
            </a:lvl3pPr>
            <a:lvl4pPr marL="891540" indent="0">
              <a:buNone/>
              <a:defRPr sz="585"/>
            </a:lvl4pPr>
            <a:lvl5pPr marL="1188720" indent="0">
              <a:buNone/>
              <a:defRPr sz="585"/>
            </a:lvl5pPr>
            <a:lvl6pPr marL="1485900" indent="0">
              <a:buNone/>
              <a:defRPr sz="585"/>
            </a:lvl6pPr>
            <a:lvl7pPr marL="1783080" indent="0">
              <a:buNone/>
              <a:defRPr sz="585"/>
            </a:lvl7pPr>
            <a:lvl8pPr marL="2080260" indent="0">
              <a:buNone/>
              <a:defRPr sz="585"/>
            </a:lvl8pPr>
            <a:lvl9pPr marL="2377440" indent="0">
              <a:buNone/>
              <a:defRPr sz="585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690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5503" y="-10451"/>
            <a:ext cx="5961356" cy="8485452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240" y="752404"/>
            <a:ext cx="4126013" cy="16302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239" y="2666729"/>
            <a:ext cx="4126014" cy="4789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13418" y="7456609"/>
            <a:ext cx="444686" cy="450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6240" y="7456609"/>
            <a:ext cx="3004932" cy="450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89039" y="7456609"/>
            <a:ext cx="333215" cy="450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85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98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  <p:sldLayoutId id="2147483853" r:id="rId17"/>
  </p:sldLayoutIdLst>
  <p:txStyles>
    <p:titleStyle>
      <a:lvl1pPr algn="l" defTabSz="297180" rtl="0" eaLnBrk="1" latinLnBrk="0" hangingPunct="1">
        <a:spcBef>
          <a:spcPct val="0"/>
        </a:spcBef>
        <a:buNone/>
        <a:defRPr sz="234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2885" indent="-222885" algn="l" defTabSz="297180" rtl="0" eaLnBrk="1" latinLnBrk="0" hangingPunct="1">
        <a:spcBef>
          <a:spcPts val="6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7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2918" indent="-185738" algn="l" defTabSz="297180" rtl="0" eaLnBrk="1" latinLnBrk="0" hangingPunct="1">
        <a:spcBef>
          <a:spcPts val="6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42950" indent="-148590" algn="l" defTabSz="297180" rtl="0" eaLnBrk="1" latinLnBrk="0" hangingPunct="1">
        <a:spcBef>
          <a:spcPts val="6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1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40130" indent="-148590" algn="l" defTabSz="297180" rtl="0" eaLnBrk="1" latinLnBrk="0" hangingPunct="1">
        <a:spcBef>
          <a:spcPts val="6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37310" indent="-148590" algn="l" defTabSz="297180" rtl="0" eaLnBrk="1" latinLnBrk="0" hangingPunct="1">
        <a:spcBef>
          <a:spcPts val="6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34490" indent="-148590" algn="l" defTabSz="297180" rtl="0" eaLnBrk="1" latinLnBrk="0" hangingPunct="1">
        <a:spcBef>
          <a:spcPts val="6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31670" indent="-148590" algn="l" defTabSz="297180" rtl="0" eaLnBrk="1" latinLnBrk="0" hangingPunct="1">
        <a:spcBef>
          <a:spcPts val="6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28850" indent="-148590" algn="l" defTabSz="297180" rtl="0" eaLnBrk="1" latinLnBrk="0" hangingPunct="1">
        <a:spcBef>
          <a:spcPts val="6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26030" indent="-148590" algn="l" defTabSz="297180" rtl="0" eaLnBrk="1" latinLnBrk="0" hangingPunct="1">
        <a:spcBef>
          <a:spcPts val="6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7180" rtl="0" eaLnBrk="1" latinLnBrk="0" hangingPunct="1">
        <a:defRPr sz="1170" kern="1200">
          <a:solidFill>
            <a:schemeClr val="tx1"/>
          </a:solidFill>
          <a:latin typeface="+mn-lt"/>
          <a:ea typeface="+mn-ea"/>
          <a:cs typeface="+mn-cs"/>
        </a:defRPr>
      </a:lvl1pPr>
      <a:lvl2pPr marL="297180" algn="l" defTabSz="297180" rtl="0" eaLnBrk="1" latinLnBrk="0" hangingPunct="1">
        <a:defRPr sz="1170" kern="1200">
          <a:solidFill>
            <a:schemeClr val="tx1"/>
          </a:solidFill>
          <a:latin typeface="+mn-lt"/>
          <a:ea typeface="+mn-ea"/>
          <a:cs typeface="+mn-cs"/>
        </a:defRPr>
      </a:lvl2pPr>
      <a:lvl3pPr marL="594360" algn="l" defTabSz="297180" rtl="0" eaLnBrk="1" latinLnBrk="0" hangingPunct="1">
        <a:defRPr sz="1170" kern="1200">
          <a:solidFill>
            <a:schemeClr val="tx1"/>
          </a:solidFill>
          <a:latin typeface="+mn-lt"/>
          <a:ea typeface="+mn-ea"/>
          <a:cs typeface="+mn-cs"/>
        </a:defRPr>
      </a:lvl3pPr>
      <a:lvl4pPr marL="891540" algn="l" defTabSz="297180" rtl="0" eaLnBrk="1" latinLnBrk="0" hangingPunct="1">
        <a:defRPr sz="117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algn="l" defTabSz="297180" rtl="0" eaLnBrk="1" latinLnBrk="0" hangingPunct="1">
        <a:defRPr sz="1170" kern="1200">
          <a:solidFill>
            <a:schemeClr val="tx1"/>
          </a:solidFill>
          <a:latin typeface="+mn-lt"/>
          <a:ea typeface="+mn-ea"/>
          <a:cs typeface="+mn-cs"/>
        </a:defRPr>
      </a:lvl5pPr>
      <a:lvl6pPr marL="1485900" algn="l" defTabSz="297180" rtl="0" eaLnBrk="1" latinLnBrk="0" hangingPunct="1">
        <a:defRPr sz="117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algn="l" defTabSz="297180" rtl="0" eaLnBrk="1" latinLnBrk="0" hangingPunct="1">
        <a:defRPr sz="1170" kern="1200">
          <a:solidFill>
            <a:schemeClr val="tx1"/>
          </a:solidFill>
          <a:latin typeface="+mn-lt"/>
          <a:ea typeface="+mn-ea"/>
          <a:cs typeface="+mn-cs"/>
        </a:defRPr>
      </a:lvl7pPr>
      <a:lvl8pPr marL="2080260" algn="l" defTabSz="297180" rtl="0" eaLnBrk="1" latinLnBrk="0" hangingPunct="1">
        <a:defRPr sz="117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algn="l" defTabSz="297180" rtl="0" eaLnBrk="1" latinLnBrk="0" hangingPunct="1">
        <a:defRPr sz="11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38200" y="95337"/>
            <a:ext cx="3835400" cy="5339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  <a:p>
            <a:pPr marL="1546860" marR="5080" indent="-880744">
              <a:lnSpc>
                <a:spcPct val="128099"/>
              </a:lnSpc>
            </a:pP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PSİKOSOSYAL</a:t>
            </a:r>
            <a:r>
              <a:rPr sz="9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KRİZE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 MÜDAHALE HİZMETLERİ</a:t>
            </a:r>
            <a:r>
              <a:rPr sz="9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YÖNERGESİ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8660" y="897932"/>
            <a:ext cx="4526280" cy="666868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BİRİNCİ</a:t>
            </a:r>
            <a:r>
              <a:rPr sz="1000" b="1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BÖLÜM</a:t>
            </a:r>
            <a:endParaRPr sz="10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05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Genel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Hükümler</a:t>
            </a:r>
            <a:endParaRPr sz="10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05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Amaç,</a:t>
            </a:r>
            <a:r>
              <a:rPr sz="10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Kapsam,</a:t>
            </a:r>
            <a:r>
              <a:rPr sz="1000" b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Dayanak</a:t>
            </a:r>
            <a:r>
              <a:rPr sz="1000" b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b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Tanımlar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  <a:spcBef>
                <a:spcPts val="77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Amaç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Kapsam</a:t>
            </a:r>
            <a:endParaRPr sz="1000" dirty="0">
              <a:latin typeface="Arial"/>
              <a:cs typeface="Arial"/>
            </a:endParaRPr>
          </a:p>
          <a:p>
            <a:pPr marL="12700" marR="5080" indent="179705" algn="just">
              <a:lnSpc>
                <a:spcPct val="101800"/>
              </a:lnSpc>
              <a:spcBef>
                <a:spcPts val="565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MADDE</a:t>
            </a:r>
            <a:r>
              <a:rPr sz="1000" b="1" spc="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1000" b="1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r>
              <a:rPr sz="1000" b="1" spc="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(1)</a:t>
            </a:r>
            <a:r>
              <a:rPr sz="10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Bu</a:t>
            </a:r>
            <a:r>
              <a:rPr sz="10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Yönergenin</a:t>
            </a:r>
            <a:r>
              <a:rPr sz="1000" spc="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amacı,</a:t>
            </a:r>
            <a:r>
              <a:rPr sz="10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1000" spc="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hizmetleri</a:t>
            </a:r>
            <a:r>
              <a:rPr sz="10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kapsamında</a:t>
            </a:r>
            <a:r>
              <a:rPr sz="10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yürütülen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1000" spc="2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1000" spc="25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1000" spc="25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2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1000" spc="25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1000" spc="25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hizmetlerine</a:t>
            </a:r>
            <a:r>
              <a:rPr sz="1000" spc="2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yönelik</a:t>
            </a:r>
            <a:r>
              <a:rPr sz="1000" spc="25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iş</a:t>
            </a:r>
            <a:r>
              <a:rPr sz="1000" spc="25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2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işlemleri düzenlemektir.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 dirty="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  <a:spcBef>
                <a:spcPts val="5"/>
              </a:spcBef>
            </a:pP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Dayanak</a:t>
            </a:r>
            <a:endParaRPr sz="1000" dirty="0">
              <a:latin typeface="Arial"/>
              <a:cs typeface="Arial"/>
            </a:endParaRPr>
          </a:p>
          <a:p>
            <a:pPr marL="12700" marR="5080" indent="179705" algn="just">
              <a:lnSpc>
                <a:spcPct val="101899"/>
              </a:lnSpc>
              <a:spcBef>
                <a:spcPts val="565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MADDE</a:t>
            </a:r>
            <a:r>
              <a:rPr sz="1000" b="1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1000" b="1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r>
              <a:rPr sz="1000" b="1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(1)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Bu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Yönerge;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173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9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sayılı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Millî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eme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Kanunu,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22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sayılı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İlköğretim ve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Kanunu,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539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sayılı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Çocu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Koruma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Kanunu,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412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sayılı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abi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î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Afet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Nedeniyle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Meydana</a:t>
            </a:r>
            <a:r>
              <a:rPr sz="1000" spc="3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Gelen</a:t>
            </a:r>
            <a:r>
              <a:rPr sz="1000" spc="3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Hasa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000" spc="3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3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ahribat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3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İlişkin</a:t>
            </a:r>
            <a:r>
              <a:rPr sz="1000" spc="3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Hizmetleri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1000" spc="3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Yürütülmesine</a:t>
            </a:r>
            <a:r>
              <a:rPr sz="1000" spc="3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Dai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000" spc="3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Kanun,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10/7/201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8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tarihli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3047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9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sayılı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Resm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î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Gazete’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yayımlanan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sayılı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Cumhurbaşkanlığı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Kararnamesi,</a:t>
            </a:r>
            <a:r>
              <a:rPr sz="10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30/5/199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7</a:t>
            </a:r>
            <a:r>
              <a:rPr sz="10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tarihli</a:t>
            </a:r>
            <a:r>
              <a:rPr sz="10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57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sz="10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sayılı</a:t>
            </a:r>
            <a:r>
              <a:rPr sz="10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Özel</a:t>
            </a:r>
            <a:r>
              <a:rPr sz="10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10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Hakkınd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Kanun</a:t>
            </a:r>
            <a:r>
              <a:rPr sz="10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Hükmünde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Kararname,</a:t>
            </a:r>
            <a:r>
              <a:rPr sz="10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10/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1/201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7</a:t>
            </a:r>
            <a:r>
              <a:rPr sz="10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tarihli</a:t>
            </a:r>
            <a:r>
              <a:rPr sz="10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3023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r>
              <a:rPr sz="10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sayılı</a:t>
            </a:r>
            <a:r>
              <a:rPr sz="10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Resm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î</a:t>
            </a:r>
            <a:r>
              <a:rPr sz="10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Gazete’de</a:t>
            </a:r>
            <a:r>
              <a:rPr sz="10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yayımlanan</a:t>
            </a:r>
            <a:r>
              <a:rPr sz="10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Rehberlik Hizmetler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Yönetmeliği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hükümlerin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dayanılara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hazırlanmıştı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 dirty="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</a:pP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Tanımlar</a:t>
            </a:r>
            <a:endParaRPr sz="1000" dirty="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  <a:spcBef>
                <a:spcPts val="585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MADDE 3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(1) Bu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Yönergede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geçen;</a:t>
            </a:r>
            <a:endParaRPr sz="1000" dirty="0">
              <a:latin typeface="Arial"/>
              <a:cs typeface="Arial"/>
            </a:endParaRPr>
          </a:p>
          <a:p>
            <a:pPr marL="325755" indent="-133985">
              <a:lnSpc>
                <a:spcPct val="100000"/>
              </a:lnSpc>
              <a:spcBef>
                <a:spcPts val="590"/>
              </a:spcBef>
              <a:buAutoNum type="alphaLcParenR"/>
              <a:tabLst>
                <a:tab pos="32639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Bakanlık: Millî Eğitim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Bakanlığını,</a:t>
            </a:r>
            <a:endParaRPr sz="1000" dirty="0">
              <a:latin typeface="Arial"/>
              <a:cs typeface="Arial"/>
            </a:endParaRPr>
          </a:p>
          <a:p>
            <a:pPr marL="12700" marR="6350" indent="328295" algn="just">
              <a:lnSpc>
                <a:spcPct val="101899"/>
              </a:lnSpc>
              <a:spcBef>
                <a:spcPts val="565"/>
              </a:spcBef>
              <a:buAutoNum type="alphaLcParenR"/>
              <a:tabLst>
                <a:tab pos="340995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Bölüm</a:t>
            </a:r>
            <a:r>
              <a:rPr sz="100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başkanı:</a:t>
            </a:r>
            <a:r>
              <a:rPr sz="100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100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araştırma</a:t>
            </a:r>
            <a:r>
              <a:rPr sz="100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merkezlerinde</a:t>
            </a:r>
            <a:r>
              <a:rPr sz="100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100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hizmetleri</a:t>
            </a:r>
            <a:r>
              <a:rPr sz="100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bölüm başkanını,</a:t>
            </a:r>
            <a:endParaRPr sz="1000" dirty="0">
              <a:latin typeface="Arial"/>
              <a:cs typeface="Arial"/>
            </a:endParaRPr>
          </a:p>
          <a:p>
            <a:pPr marL="12700" marR="5715" indent="347345" algn="just">
              <a:lnSpc>
                <a:spcPct val="101800"/>
              </a:lnSpc>
              <a:spcBef>
                <a:spcPts val="570"/>
              </a:spcBef>
              <a:buAutoNum type="alphaLcParenR"/>
              <a:tabLst>
                <a:tab pos="360045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Destek</a:t>
            </a:r>
            <a:r>
              <a:rPr sz="1000" spc="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grubu:</a:t>
            </a:r>
            <a:r>
              <a:rPr sz="1000" spc="3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1000" spc="3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1000" spc="3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1000" spc="3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3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1000" spc="3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1000" spc="3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hizmetlerinin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yürütülmesinde</a:t>
            </a:r>
            <a:r>
              <a:rPr sz="1000" spc="3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yaşantı</a:t>
            </a:r>
            <a:r>
              <a:rPr sz="1000" spc="3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3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bilgileri</a:t>
            </a:r>
            <a:r>
              <a:rPr sz="1000" spc="3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paylaşmak,</a:t>
            </a:r>
            <a:r>
              <a:rPr sz="1000" spc="3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karşılıklı</a:t>
            </a:r>
            <a:r>
              <a:rPr sz="1000" spc="3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destek</a:t>
            </a:r>
            <a:r>
              <a:rPr sz="1000" spc="3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sağlamak</a:t>
            </a:r>
            <a:r>
              <a:rPr sz="1000" spc="3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3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bilgi alışverişinde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bulunmak üzere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toplanan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meslektaş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grubunu,</a:t>
            </a:r>
            <a:endParaRPr sz="1000" dirty="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  <a:spcBef>
                <a:spcPts val="585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ç)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Ekip: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Bakanlık/il/ilçe/okul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ekibini,</a:t>
            </a:r>
            <a:endParaRPr sz="1000" dirty="0">
              <a:latin typeface="Arial"/>
              <a:cs typeface="Arial"/>
            </a:endParaRPr>
          </a:p>
          <a:p>
            <a:pPr marL="325755" indent="-133985">
              <a:lnSpc>
                <a:spcPct val="100000"/>
              </a:lnSpc>
              <a:spcBef>
                <a:spcPts val="585"/>
              </a:spcBef>
              <a:buAutoNum type="alphaLcParenR" startAt="4"/>
              <a:tabLst>
                <a:tab pos="32639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Genel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müdürlük: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Özel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Hizmetleri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Genel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Müdürlüğünü,</a:t>
            </a:r>
            <a:endParaRPr sz="1000" dirty="0">
              <a:latin typeface="Arial"/>
              <a:cs typeface="Arial"/>
            </a:endParaRPr>
          </a:p>
          <a:p>
            <a:pPr marL="12700" marR="5715" indent="321945" algn="just">
              <a:lnSpc>
                <a:spcPct val="101899"/>
              </a:lnSpc>
              <a:spcBef>
                <a:spcPts val="570"/>
              </a:spcBef>
              <a:buAutoNum type="alphaLcParenR" startAt="4"/>
              <a:tabLst>
                <a:tab pos="334645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hizmetleri: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Doğal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afetler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ile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kaza,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ihmal,</a:t>
            </a:r>
            <a:r>
              <a:rPr sz="10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istismar,</a:t>
            </a:r>
            <a:r>
              <a:rPr sz="10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intihar,</a:t>
            </a:r>
            <a:r>
              <a:rPr sz="10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şiddet,</a:t>
            </a:r>
            <a:r>
              <a:rPr sz="10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savaş,</a:t>
            </a:r>
            <a:r>
              <a:rPr sz="10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terör</a:t>
            </a:r>
            <a:r>
              <a:rPr sz="10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göç</a:t>
            </a:r>
            <a:r>
              <a:rPr sz="10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gibi</a:t>
            </a:r>
            <a:r>
              <a:rPr sz="10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travmatik</a:t>
            </a:r>
            <a:r>
              <a:rPr sz="10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olaylardan</a:t>
            </a:r>
            <a:r>
              <a:rPr sz="10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önce,</a:t>
            </a:r>
            <a:r>
              <a:rPr sz="10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olay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anında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sonrasında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gerçekleştirilen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psikolojik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sosyal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destek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sağlamak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üzere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sunulan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hizmetlerin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tümünü,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60" y="498475"/>
            <a:ext cx="4526280" cy="5577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260">
              <a:lnSpc>
                <a:spcPct val="100000"/>
              </a:lnSpc>
              <a:spcBef>
                <a:spcPts val="100"/>
              </a:spcBef>
              <a:tabLst>
                <a:tab pos="1137285" algn="l"/>
                <a:tab pos="3594100" algn="l"/>
              </a:tabLst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endParaRPr sz="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 dirty="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  <a:spcBef>
                <a:spcPts val="65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ekibi</a:t>
            </a:r>
            <a:endParaRPr sz="900" dirty="0">
              <a:latin typeface="Arial"/>
              <a:cs typeface="Arial"/>
            </a:endParaRPr>
          </a:p>
          <a:p>
            <a:pPr marL="12700" marR="5080" indent="179705" algn="just">
              <a:lnSpc>
                <a:spcPct val="101899"/>
              </a:lnSpc>
              <a:spcBef>
                <a:spcPts val="565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MADDE</a:t>
            </a:r>
            <a:r>
              <a:rPr sz="900" b="1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13</a:t>
            </a:r>
            <a:r>
              <a:rPr sz="9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r>
              <a:rPr sz="9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(1)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müdürü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veya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müdürü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tarafından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görevlendirilmiş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müdür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yardımcısı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başkanlığında,</a:t>
            </a:r>
            <a:r>
              <a:rPr sz="900" spc="1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varsa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900" spc="1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öğretmenleri</a:t>
            </a:r>
            <a:r>
              <a:rPr sz="900" spc="1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ile</a:t>
            </a:r>
            <a:r>
              <a:rPr sz="90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900" spc="1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</a:t>
            </a:r>
            <a:r>
              <a:rPr sz="900" spc="1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yürütme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komisyonu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üyesi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her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sınıf düzeyinden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en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az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sınıf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rehber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öğretmeninden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oluşur.</a:t>
            </a:r>
            <a:endParaRPr sz="900" dirty="0">
              <a:latin typeface="Arial"/>
              <a:cs typeface="Arial"/>
            </a:endParaRPr>
          </a:p>
          <a:p>
            <a:pPr marL="12700" marR="5715" indent="353695" algn="just">
              <a:lnSpc>
                <a:spcPct val="101899"/>
              </a:lnSpc>
              <a:spcBef>
                <a:spcPts val="565"/>
              </a:spcBef>
              <a:buAutoNum type="arabicParenBoth" startAt="2"/>
              <a:tabLst>
                <a:tab pos="36639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 önleme ve krize müdahale hizmetlerinde okul ekibinin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görev,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yetki ve sorumlulukları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şunlardır:</a:t>
            </a:r>
            <a:endParaRPr sz="900" dirty="0">
              <a:latin typeface="Arial"/>
              <a:cs typeface="Arial"/>
            </a:endParaRPr>
          </a:p>
          <a:p>
            <a:pPr marL="12700" marR="6985" lvl="1" indent="319405" algn="just">
              <a:lnSpc>
                <a:spcPct val="101800"/>
              </a:lnSpc>
              <a:spcBef>
                <a:spcPts val="570"/>
              </a:spcBef>
              <a:buAutoNum type="alphaLcParenR"/>
              <a:tabLst>
                <a:tab pos="33210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ekibi</a:t>
            </a:r>
            <a:r>
              <a:rPr sz="9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birinci</a:t>
            </a:r>
            <a:r>
              <a:rPr sz="9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dönemin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başı,</a:t>
            </a:r>
            <a:r>
              <a:rPr sz="9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ikinci</a:t>
            </a:r>
            <a:r>
              <a:rPr sz="9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dönemin</a:t>
            </a:r>
            <a:r>
              <a:rPr sz="9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başı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ikinci</a:t>
            </a:r>
            <a:r>
              <a:rPr sz="9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dönemin</a:t>
            </a:r>
            <a:r>
              <a:rPr sz="9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sonu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olmak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üzere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yılda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üç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kez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ihtiyaç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duyulan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hâllerde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toplanır.</a:t>
            </a:r>
            <a:endParaRPr sz="900" dirty="0">
              <a:latin typeface="Arial"/>
              <a:cs typeface="Arial"/>
            </a:endParaRPr>
          </a:p>
          <a:p>
            <a:pPr marL="12700" marR="5715" lvl="1" indent="339090" algn="just">
              <a:lnSpc>
                <a:spcPct val="101899"/>
              </a:lnSpc>
              <a:spcBef>
                <a:spcPts val="565"/>
              </a:spcBef>
              <a:buAutoNum type="alphaLcParenR"/>
              <a:tabLst>
                <a:tab pos="3517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genelinde</a:t>
            </a:r>
            <a:r>
              <a:rPr sz="900" spc="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durumlarında</a:t>
            </a:r>
            <a:r>
              <a:rPr sz="900" spc="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krize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hizmetlerini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planlar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gerçekleştirir.</a:t>
            </a:r>
            <a:endParaRPr sz="900" dirty="0">
              <a:latin typeface="Arial"/>
              <a:cs typeface="Arial"/>
            </a:endParaRPr>
          </a:p>
          <a:p>
            <a:pPr marL="12700" marR="5080" lvl="1" indent="310515" algn="just">
              <a:lnSpc>
                <a:spcPct val="101800"/>
              </a:lnSpc>
              <a:spcBef>
                <a:spcPts val="565"/>
              </a:spcBef>
              <a:buAutoNum type="alphaLcParenR"/>
              <a:tabLst>
                <a:tab pos="32321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 ekibi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 durumunun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hemen ardından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ayrıntılı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bilgi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edinmek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amacıyla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“Psikososyal</a:t>
            </a:r>
            <a:r>
              <a:rPr sz="9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</a:t>
            </a:r>
            <a:r>
              <a:rPr sz="9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Gözlem</a:t>
            </a:r>
            <a:r>
              <a:rPr sz="9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Formu”</a:t>
            </a:r>
            <a:r>
              <a:rPr sz="9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nu</a:t>
            </a:r>
            <a:r>
              <a:rPr sz="9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(EK-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1)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doldurur.</a:t>
            </a:r>
            <a:endParaRPr sz="900" dirty="0">
              <a:latin typeface="Arial"/>
              <a:cs typeface="Arial"/>
            </a:endParaRPr>
          </a:p>
          <a:p>
            <a:pPr marL="12700" marR="5715" indent="179705" algn="just">
              <a:lnSpc>
                <a:spcPct val="101899"/>
              </a:lnSpc>
              <a:spcBef>
                <a:spcPts val="57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ç)</a:t>
            </a:r>
            <a:r>
              <a:rPr sz="9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durumunda</a:t>
            </a:r>
            <a:r>
              <a:rPr sz="9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personel</a:t>
            </a:r>
            <a:r>
              <a:rPr sz="9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kapasitesi</a:t>
            </a:r>
            <a:r>
              <a:rPr sz="9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yetersiz</a:t>
            </a:r>
            <a:r>
              <a:rPr sz="9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kaldığında</a:t>
            </a:r>
            <a:r>
              <a:rPr sz="9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destek</a:t>
            </a:r>
            <a:r>
              <a:rPr sz="9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ihtiyacı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ortaya</a:t>
            </a:r>
            <a:r>
              <a:rPr sz="900" spc="1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çıktığında</a:t>
            </a:r>
            <a:r>
              <a:rPr sz="900" spc="1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“Psikososyal</a:t>
            </a:r>
            <a:r>
              <a:rPr sz="900" spc="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1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1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</a:t>
            </a:r>
            <a:r>
              <a:rPr sz="900" spc="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Destek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Talep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Formu”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nu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(EK-2)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doldurarak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il/ilçe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ekibinden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destek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talep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eder.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Gerekli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durumlarda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il/ilçe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ekibi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ile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işbirliği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yapar.</a:t>
            </a:r>
            <a:endParaRPr sz="900" dirty="0">
              <a:latin typeface="Arial"/>
              <a:cs typeface="Arial"/>
            </a:endParaRPr>
          </a:p>
          <a:p>
            <a:pPr marL="12700" marR="5080" lvl="1" indent="331470" algn="just">
              <a:lnSpc>
                <a:spcPct val="101899"/>
              </a:lnSpc>
              <a:spcBef>
                <a:spcPts val="565"/>
              </a:spcBef>
              <a:buAutoNum type="alphaLcParenR" startAt="4"/>
              <a:tabLst>
                <a:tab pos="34417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Okulda</a:t>
            </a:r>
            <a:r>
              <a:rPr sz="90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yaşanan</a:t>
            </a:r>
            <a:r>
              <a:rPr sz="90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durumlarına</a:t>
            </a:r>
            <a:r>
              <a:rPr sz="90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yönelik</a:t>
            </a:r>
            <a:r>
              <a:rPr sz="90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gerçekleştirilen</a:t>
            </a:r>
            <a:r>
              <a:rPr sz="90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müdahale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çalışmalarını</a:t>
            </a:r>
            <a:r>
              <a:rPr sz="900" spc="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“Psikososyal</a:t>
            </a:r>
            <a:r>
              <a:rPr sz="900" spc="3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3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3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3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</a:t>
            </a:r>
            <a:r>
              <a:rPr sz="900" spc="3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Çalışma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Raporu”nu</a:t>
            </a:r>
            <a:r>
              <a:rPr sz="9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(EK-3)</a:t>
            </a:r>
            <a:r>
              <a:rPr sz="9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doldurarak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müdürlüğü</a:t>
            </a:r>
            <a:r>
              <a:rPr sz="9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aracılığıyla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il/ilçe</a:t>
            </a:r>
            <a:r>
              <a:rPr sz="9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millî</a:t>
            </a:r>
            <a:r>
              <a:rPr sz="9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müdürlüğüne gönderir.</a:t>
            </a:r>
            <a:endParaRPr sz="900" dirty="0">
              <a:latin typeface="Arial"/>
              <a:cs typeface="Arial"/>
            </a:endParaRPr>
          </a:p>
          <a:p>
            <a:pPr marL="12700" marR="5080" lvl="1" indent="314325" algn="just">
              <a:lnSpc>
                <a:spcPct val="101899"/>
              </a:lnSpc>
              <a:spcBef>
                <a:spcPts val="565"/>
              </a:spcBef>
              <a:buAutoNum type="alphaLcParenR" startAt="4"/>
              <a:tabLst>
                <a:tab pos="32702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durumlarına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yönelik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gerçekleştirdiği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çalışmalar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sonunda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gerekli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izleme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değerlendirmeyi</a:t>
            </a:r>
            <a:r>
              <a:rPr sz="9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yapar,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“Psikososyal</a:t>
            </a:r>
            <a:r>
              <a:rPr sz="9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Hizmetleri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İzleme</a:t>
            </a:r>
            <a:r>
              <a:rPr sz="900" spc="3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Formu”nu</a:t>
            </a:r>
            <a:r>
              <a:rPr sz="900" spc="3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(EK-4)</a:t>
            </a:r>
            <a:r>
              <a:rPr sz="900" spc="3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doldurarak</a:t>
            </a:r>
            <a:r>
              <a:rPr sz="900" spc="3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spc="3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müdürlüğü</a:t>
            </a:r>
            <a:r>
              <a:rPr sz="900" spc="3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aracılığıyla</a:t>
            </a:r>
            <a:r>
              <a:rPr sz="900" spc="3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il/ilçe</a:t>
            </a:r>
            <a:r>
              <a:rPr sz="900" spc="3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millî</a:t>
            </a:r>
            <a:r>
              <a:rPr sz="900" spc="3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eğitim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müdürlüğüne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gönderir.</a:t>
            </a:r>
            <a:endParaRPr sz="900" dirty="0">
              <a:latin typeface="Arial"/>
              <a:cs typeface="Arial"/>
            </a:endParaRPr>
          </a:p>
          <a:p>
            <a:pPr marL="12700" marR="6985" lvl="1" indent="304800" algn="just">
              <a:lnSpc>
                <a:spcPct val="101899"/>
              </a:lnSpc>
              <a:spcBef>
                <a:spcPts val="565"/>
              </a:spcBef>
              <a:buAutoNum type="alphaLcParenR" startAt="4"/>
              <a:tabLst>
                <a:tab pos="31750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1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durumlarından</a:t>
            </a:r>
            <a:r>
              <a:rPr sz="900" spc="1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etkilenen</a:t>
            </a:r>
            <a:r>
              <a:rPr sz="9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bireylere</a:t>
            </a:r>
            <a:r>
              <a:rPr sz="9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ilişkin</a:t>
            </a:r>
            <a:r>
              <a:rPr sz="900" spc="1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kayıtları</a:t>
            </a:r>
            <a:r>
              <a:rPr sz="900" spc="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başta</a:t>
            </a:r>
            <a:r>
              <a:rPr sz="9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gizlilik</a:t>
            </a:r>
            <a:r>
              <a:rPr sz="900" spc="1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ilkesi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olmak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üzere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etik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kurallara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uygun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şekilde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tutar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muhafaza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eder.</a:t>
            </a:r>
            <a:endParaRPr sz="900" dirty="0">
              <a:latin typeface="Arial"/>
              <a:cs typeface="Arial"/>
            </a:endParaRPr>
          </a:p>
          <a:p>
            <a:pPr marL="12700" marR="5715" lvl="1" indent="301625" algn="just">
              <a:lnSpc>
                <a:spcPct val="101800"/>
              </a:lnSpc>
              <a:spcBef>
                <a:spcPts val="570"/>
              </a:spcBef>
              <a:buAutoNum type="alphaLcParenR" startAt="4"/>
              <a:tabLst>
                <a:tab pos="314325" algn="l"/>
              </a:tabLst>
            </a:pP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Gerek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görülmesi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hâlinde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durumlarından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etkilenen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bireylerin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öğretmenleri,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ailesi,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arkadaşları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gibi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yakın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çevresinin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sürecine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katılımını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sağlar.</a:t>
            </a:r>
            <a:endParaRPr sz="900" dirty="0">
              <a:latin typeface="Arial"/>
              <a:cs typeface="Arial"/>
            </a:endParaRPr>
          </a:p>
          <a:p>
            <a:pPr marL="12700" marR="5715" indent="179705" algn="just">
              <a:lnSpc>
                <a:spcPct val="101899"/>
              </a:lnSpc>
              <a:spcBef>
                <a:spcPts val="565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ğ)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Okulda</a:t>
            </a:r>
            <a:r>
              <a:rPr sz="900" spc="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risk</a:t>
            </a:r>
            <a:r>
              <a:rPr sz="900" spc="1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grubunda</a:t>
            </a:r>
            <a:r>
              <a:rPr sz="900" spc="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bulunan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durumlarından</a:t>
            </a:r>
            <a:r>
              <a:rPr sz="900" spc="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etkilenen</a:t>
            </a:r>
            <a:r>
              <a:rPr sz="900" spc="1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bireyleri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gerektiğinde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ilgili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kurum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kuruluşlara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yönlendirir.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08977" y="803275"/>
            <a:ext cx="4525645" cy="245364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DÖRDÜNCÜ</a:t>
            </a:r>
            <a:r>
              <a:rPr sz="900" b="1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BÖLÜM</a:t>
            </a:r>
            <a:endParaRPr sz="9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05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Yürürlük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Yürütme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  <a:spcBef>
                <a:spcPts val="77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Yürürlükten</a:t>
            </a:r>
            <a:r>
              <a:rPr sz="900" b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kaldırılan</a:t>
            </a:r>
            <a:r>
              <a:rPr sz="900" b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mevzuat</a:t>
            </a:r>
            <a:endParaRPr sz="900" dirty="0">
              <a:latin typeface="Arial"/>
              <a:cs typeface="Arial"/>
            </a:endParaRPr>
          </a:p>
          <a:p>
            <a:pPr marL="12700" marR="5080" indent="179705" algn="just">
              <a:lnSpc>
                <a:spcPct val="101800"/>
              </a:lnSpc>
              <a:spcBef>
                <a:spcPts val="57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MADDE</a:t>
            </a:r>
            <a:r>
              <a:rPr sz="900" b="1" spc="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14</a:t>
            </a:r>
            <a:r>
              <a:rPr sz="900" b="1" spc="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r>
              <a:rPr sz="900" b="1" spc="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(1)</a:t>
            </a:r>
            <a:r>
              <a:rPr sz="900" spc="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Ekim</a:t>
            </a:r>
            <a:r>
              <a:rPr sz="900" spc="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1999</a:t>
            </a:r>
            <a:r>
              <a:rPr sz="900" spc="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tarih</a:t>
            </a:r>
            <a:r>
              <a:rPr sz="900" spc="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2505</a:t>
            </a:r>
            <a:r>
              <a:rPr sz="900" spc="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sayılı</a:t>
            </a:r>
            <a:r>
              <a:rPr sz="90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Tebliğler</a:t>
            </a:r>
            <a:r>
              <a:rPr sz="900" spc="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Dergisinde</a:t>
            </a:r>
            <a:r>
              <a:rPr sz="900" spc="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yayımlanan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Afetlerde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Uygulanacak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Psikolojik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Danışma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Yönergesi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yürürlükten kaldırılmıştır.</a:t>
            </a:r>
            <a:endParaRPr sz="900" dirty="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  <a:spcBef>
                <a:spcPts val="585"/>
              </a:spcBef>
            </a:pP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Yürürlük</a:t>
            </a:r>
            <a:endParaRPr sz="900" dirty="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  <a:spcBef>
                <a:spcPts val="585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MADDE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15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(1) Bu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Yönerge yayımı tarihinde yürürlüğe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girer.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 dirty="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  <a:spcBef>
                <a:spcPts val="5"/>
              </a:spcBef>
            </a:pP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Yürütme</a:t>
            </a:r>
            <a:endParaRPr sz="900" dirty="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  <a:spcBef>
                <a:spcPts val="585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MADDE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16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(1)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Bu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Yönerge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hükümlerini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Millî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Bakanı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yürütür.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73208" y="1096261"/>
            <a:ext cx="4116704" cy="5429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z="1000" b="1" dirty="0">
                <a:latin typeface="Times New Roman"/>
                <a:cs typeface="Times New Roman"/>
              </a:rPr>
              <a:t>Ek-</a:t>
            </a:r>
            <a:r>
              <a:rPr sz="1000" b="1" spc="-50" dirty="0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  <a:p>
            <a:pPr marL="1831975" marR="75565" indent="-1819910">
              <a:lnSpc>
                <a:spcPct val="109200"/>
              </a:lnSpc>
              <a:spcBef>
                <a:spcPts val="765"/>
              </a:spcBef>
            </a:pPr>
            <a:r>
              <a:rPr sz="800" b="1" spc="-10" dirty="0">
                <a:latin typeface="Times New Roman"/>
                <a:cs typeface="Times New Roman"/>
              </a:rPr>
              <a:t>PSİKOSOSYAL</a:t>
            </a:r>
            <a:r>
              <a:rPr sz="800" b="1" spc="5" dirty="0">
                <a:latin typeface="Times New Roman"/>
                <a:cs typeface="Times New Roman"/>
              </a:rPr>
              <a:t> </a:t>
            </a:r>
            <a:r>
              <a:rPr sz="800" b="1" spc="-10" dirty="0">
                <a:latin typeface="Times New Roman"/>
                <a:cs typeface="Times New Roman"/>
              </a:rPr>
              <a:t>KORUMA,</a:t>
            </a:r>
            <a:r>
              <a:rPr sz="800" b="1" spc="10" dirty="0">
                <a:latin typeface="Times New Roman"/>
                <a:cs typeface="Times New Roman"/>
              </a:rPr>
              <a:t> </a:t>
            </a:r>
            <a:r>
              <a:rPr sz="800" b="1" spc="-10" dirty="0">
                <a:latin typeface="Times New Roman"/>
                <a:cs typeface="Times New Roman"/>
              </a:rPr>
              <a:t>ÖNLEME</a:t>
            </a:r>
            <a:r>
              <a:rPr sz="800" b="1" spc="10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VE</a:t>
            </a:r>
            <a:r>
              <a:rPr sz="800" b="1" spc="10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KRİZE</a:t>
            </a:r>
            <a:r>
              <a:rPr sz="800" b="1" spc="5" dirty="0">
                <a:latin typeface="Times New Roman"/>
                <a:cs typeface="Times New Roman"/>
              </a:rPr>
              <a:t> </a:t>
            </a:r>
            <a:r>
              <a:rPr sz="800" b="1" spc="-10" dirty="0">
                <a:latin typeface="Times New Roman"/>
                <a:cs typeface="Times New Roman"/>
              </a:rPr>
              <a:t>MÜDAHALE</a:t>
            </a:r>
            <a:r>
              <a:rPr sz="800" b="1" spc="10" dirty="0">
                <a:latin typeface="Times New Roman"/>
                <a:cs typeface="Times New Roman"/>
              </a:rPr>
              <a:t> </a:t>
            </a:r>
            <a:r>
              <a:rPr sz="800" b="1" spc="-10" dirty="0">
                <a:latin typeface="Times New Roman"/>
                <a:cs typeface="Times New Roman"/>
              </a:rPr>
              <a:t>HİZMETLERİ</a:t>
            </a:r>
            <a:r>
              <a:rPr sz="800" b="1" spc="10" dirty="0">
                <a:latin typeface="Times New Roman"/>
                <a:cs typeface="Times New Roman"/>
              </a:rPr>
              <a:t> </a:t>
            </a:r>
            <a:r>
              <a:rPr sz="800" b="1" spc="-10" dirty="0">
                <a:latin typeface="Times New Roman"/>
                <a:cs typeface="Times New Roman"/>
              </a:rPr>
              <a:t>GÖZLEM</a:t>
            </a:r>
            <a:r>
              <a:rPr sz="800" b="1" spc="500" dirty="0">
                <a:latin typeface="Times New Roman"/>
                <a:cs typeface="Times New Roman"/>
              </a:rPr>
              <a:t> </a:t>
            </a:r>
            <a:r>
              <a:rPr sz="800" b="1" spc="-10" dirty="0">
                <a:latin typeface="Times New Roman"/>
                <a:cs typeface="Times New Roman"/>
              </a:rPr>
              <a:t>FORMU</a:t>
            </a:r>
            <a:endParaRPr sz="8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14895" y="1737690"/>
          <a:ext cx="4276723" cy="26587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3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6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75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9870">
                <a:tc>
                  <a:txBody>
                    <a:bodyPr/>
                    <a:lstStyle/>
                    <a:p>
                      <a:pPr marL="48895">
                        <a:lnSpc>
                          <a:spcPts val="919"/>
                        </a:lnSpc>
                      </a:pPr>
                      <a:r>
                        <a:rPr sz="800" b="1" spc="-20" dirty="0">
                          <a:latin typeface="Times New Roman"/>
                          <a:cs typeface="Times New Roman"/>
                        </a:rPr>
                        <a:t>Okul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49530">
                        <a:lnSpc>
                          <a:spcPts val="915"/>
                        </a:lnSpc>
                      </a:pP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Tarih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49530">
                        <a:lnSpc>
                          <a:spcPts val="915"/>
                        </a:lnSpc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Yönetici</a:t>
                      </a:r>
                      <a:r>
                        <a:rPr sz="800" b="1" spc="-35" dirty="0">
                          <a:latin typeface="Times New Roman"/>
                          <a:cs typeface="Times New Roman"/>
                        </a:rPr>
                        <a:t> Says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49530">
                        <a:lnSpc>
                          <a:spcPts val="915"/>
                        </a:lnSpc>
                      </a:pP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Öğretmen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35" dirty="0">
                          <a:latin typeface="Times New Roman"/>
                          <a:cs typeface="Times New Roman"/>
                        </a:rPr>
                        <a:t>Says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49530">
                        <a:lnSpc>
                          <a:spcPts val="915"/>
                        </a:lnSpc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Öğrenci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35" dirty="0">
                          <a:latin typeface="Times New Roman"/>
                          <a:cs typeface="Times New Roman"/>
                        </a:rPr>
                        <a:t>Says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ct val="109700"/>
                        </a:lnSpc>
                        <a:tabLst>
                          <a:tab pos="645160" algn="l"/>
                        </a:tabLst>
                      </a:pP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Çalşma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b="1" spc="-140" dirty="0">
                          <a:latin typeface="Times New Roman"/>
                          <a:cs typeface="Times New Roman"/>
                        </a:rPr>
                        <a:t>Yaplmas</a:t>
                      </a:r>
                      <a:r>
                        <a:rPr sz="800" b="1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Planlanan</a:t>
                      </a:r>
                      <a:r>
                        <a:rPr sz="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Kişi</a:t>
                      </a:r>
                      <a:r>
                        <a:rPr sz="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45" dirty="0">
                          <a:latin typeface="Times New Roman"/>
                          <a:cs typeface="Times New Roman"/>
                        </a:rPr>
                        <a:t>Says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919"/>
                        </a:lnSpc>
                      </a:pP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Öğrenci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9705">
                        <a:lnSpc>
                          <a:spcPts val="919"/>
                        </a:lnSpc>
                      </a:pP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Öğretmen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919"/>
                        </a:lnSpc>
                      </a:pPr>
                      <a:r>
                        <a:rPr sz="800" b="1" spc="-20" dirty="0">
                          <a:latin typeface="Times New Roman"/>
                          <a:cs typeface="Times New Roman"/>
                        </a:rPr>
                        <a:t>Veli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19"/>
                        </a:lnSpc>
                      </a:pP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Diğer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2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marL="49530">
                        <a:lnSpc>
                          <a:spcPts val="919"/>
                        </a:lnSpc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Eğitim</a:t>
                      </a:r>
                      <a:r>
                        <a:rPr sz="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Öğretim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Başlama-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Bitiş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Saatleri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49530">
                        <a:lnSpc>
                          <a:spcPts val="919"/>
                        </a:lnSpc>
                      </a:pPr>
                      <a:r>
                        <a:rPr sz="800" b="1" spc="-70" dirty="0">
                          <a:latin typeface="Times New Roman"/>
                          <a:cs typeface="Times New Roman"/>
                        </a:rPr>
                        <a:t>Toplant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Salonu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8895">
                        <a:lnSpc>
                          <a:spcPts val="919"/>
                        </a:lnSpc>
                        <a:tabLst>
                          <a:tab pos="539750" algn="l"/>
                        </a:tabLst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00" b="1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20" dirty="0">
                          <a:latin typeface="Times New Roman"/>
                          <a:cs typeface="Times New Roman"/>
                        </a:rPr>
                        <a:t>Evet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	(</a:t>
                      </a:r>
                      <a:r>
                        <a:rPr sz="800" b="1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 Hayr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9530">
                        <a:lnSpc>
                          <a:spcPts val="919"/>
                        </a:lnSpc>
                      </a:pP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Kapasite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235">
                <a:tc gridSpan="5">
                  <a:txBody>
                    <a:bodyPr/>
                    <a:lstStyle/>
                    <a:p>
                      <a:pPr marL="49530">
                        <a:lnSpc>
                          <a:spcPts val="915"/>
                        </a:lnSpc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Bireysel</a:t>
                      </a:r>
                      <a:r>
                        <a:rPr sz="8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Görüşmeye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Uygun,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Kullanlabilecek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Oda</a:t>
                      </a:r>
                      <a:r>
                        <a:rPr sz="8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35" dirty="0">
                          <a:latin typeface="Times New Roman"/>
                          <a:cs typeface="Times New Roman"/>
                        </a:rPr>
                        <a:t>Says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870">
                <a:tc gridSpan="5">
                  <a:txBody>
                    <a:bodyPr/>
                    <a:lstStyle/>
                    <a:p>
                      <a:pPr marL="49530">
                        <a:lnSpc>
                          <a:spcPts val="915"/>
                        </a:lnSpc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Grupla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Görüşmeye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Uygun,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Kullanlabilecek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Oda </a:t>
                      </a:r>
                      <a:r>
                        <a:rPr sz="800" b="1" spc="-35" dirty="0">
                          <a:latin typeface="Times New Roman"/>
                          <a:cs typeface="Times New Roman"/>
                        </a:rPr>
                        <a:t>Says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802187" y="4384118"/>
            <a:ext cx="127635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spc="-10" dirty="0">
                <a:latin typeface="Times New Roman"/>
                <a:cs typeface="Times New Roman"/>
              </a:rPr>
              <a:t>TRAVMA/</a:t>
            </a:r>
            <a:r>
              <a:rPr sz="800" b="1" spc="-5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KRİZ</a:t>
            </a:r>
            <a:r>
              <a:rPr sz="800" b="1" spc="-15" dirty="0">
                <a:latin typeface="Times New Roman"/>
                <a:cs typeface="Times New Roman"/>
              </a:rPr>
              <a:t> </a:t>
            </a:r>
            <a:r>
              <a:rPr sz="800" b="1" spc="-10" dirty="0">
                <a:latin typeface="Times New Roman"/>
                <a:cs typeface="Times New Roman"/>
              </a:rPr>
              <a:t>DURUMU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87920" y="4537214"/>
            <a:ext cx="4243705" cy="548005"/>
          </a:xfrm>
          <a:custGeom>
            <a:avLst/>
            <a:gdLst/>
            <a:ahLst/>
            <a:cxnLst/>
            <a:rect l="l" t="t" r="r" b="b"/>
            <a:pathLst>
              <a:path w="4243705" h="548004">
                <a:moveTo>
                  <a:pt x="4381" y="414566"/>
                </a:moveTo>
                <a:lnTo>
                  <a:pt x="0" y="414566"/>
                </a:lnTo>
                <a:lnTo>
                  <a:pt x="0" y="547789"/>
                </a:lnTo>
                <a:lnTo>
                  <a:pt x="4381" y="547789"/>
                </a:lnTo>
                <a:lnTo>
                  <a:pt x="4381" y="414566"/>
                </a:lnTo>
                <a:close/>
              </a:path>
              <a:path w="4243705" h="548004">
                <a:moveTo>
                  <a:pt x="4381" y="280784"/>
                </a:moveTo>
                <a:lnTo>
                  <a:pt x="0" y="280784"/>
                </a:lnTo>
                <a:lnTo>
                  <a:pt x="0" y="414553"/>
                </a:lnTo>
                <a:lnTo>
                  <a:pt x="4381" y="414553"/>
                </a:lnTo>
                <a:lnTo>
                  <a:pt x="4381" y="280784"/>
                </a:lnTo>
                <a:close/>
              </a:path>
              <a:path w="4243705" h="548004">
                <a:moveTo>
                  <a:pt x="4381" y="147548"/>
                </a:moveTo>
                <a:lnTo>
                  <a:pt x="0" y="147548"/>
                </a:lnTo>
                <a:lnTo>
                  <a:pt x="0" y="280771"/>
                </a:lnTo>
                <a:lnTo>
                  <a:pt x="4381" y="280771"/>
                </a:lnTo>
                <a:lnTo>
                  <a:pt x="4381" y="147548"/>
                </a:lnTo>
                <a:close/>
              </a:path>
              <a:path w="4243705" h="548004">
                <a:moveTo>
                  <a:pt x="4243578" y="414566"/>
                </a:moveTo>
                <a:lnTo>
                  <a:pt x="4239184" y="414566"/>
                </a:lnTo>
                <a:lnTo>
                  <a:pt x="4239184" y="547789"/>
                </a:lnTo>
                <a:lnTo>
                  <a:pt x="4243578" y="547789"/>
                </a:lnTo>
                <a:lnTo>
                  <a:pt x="4243578" y="414566"/>
                </a:lnTo>
                <a:close/>
              </a:path>
              <a:path w="4243705" h="548004">
                <a:moveTo>
                  <a:pt x="4243578" y="280784"/>
                </a:moveTo>
                <a:lnTo>
                  <a:pt x="4239184" y="280784"/>
                </a:lnTo>
                <a:lnTo>
                  <a:pt x="4239184" y="414553"/>
                </a:lnTo>
                <a:lnTo>
                  <a:pt x="4243578" y="414553"/>
                </a:lnTo>
                <a:lnTo>
                  <a:pt x="4243578" y="280784"/>
                </a:lnTo>
                <a:close/>
              </a:path>
              <a:path w="4243705" h="548004">
                <a:moveTo>
                  <a:pt x="4243578" y="147548"/>
                </a:moveTo>
                <a:lnTo>
                  <a:pt x="4239184" y="147548"/>
                </a:lnTo>
                <a:lnTo>
                  <a:pt x="4239184" y="280771"/>
                </a:lnTo>
                <a:lnTo>
                  <a:pt x="4243578" y="280771"/>
                </a:lnTo>
                <a:lnTo>
                  <a:pt x="4243578" y="147548"/>
                </a:lnTo>
                <a:close/>
              </a:path>
              <a:path w="4243705" h="548004">
                <a:moveTo>
                  <a:pt x="4243590" y="0"/>
                </a:moveTo>
                <a:lnTo>
                  <a:pt x="4239184" y="0"/>
                </a:lnTo>
                <a:lnTo>
                  <a:pt x="4381" y="0"/>
                </a:lnTo>
                <a:lnTo>
                  <a:pt x="0" y="0"/>
                </a:lnTo>
                <a:lnTo>
                  <a:pt x="0" y="4394"/>
                </a:lnTo>
                <a:lnTo>
                  <a:pt x="0" y="147535"/>
                </a:lnTo>
                <a:lnTo>
                  <a:pt x="4381" y="147535"/>
                </a:lnTo>
                <a:lnTo>
                  <a:pt x="4381" y="4406"/>
                </a:lnTo>
                <a:lnTo>
                  <a:pt x="4239184" y="4406"/>
                </a:lnTo>
                <a:lnTo>
                  <a:pt x="4239184" y="147535"/>
                </a:lnTo>
                <a:lnTo>
                  <a:pt x="4243578" y="147535"/>
                </a:lnTo>
                <a:lnTo>
                  <a:pt x="4243578" y="4406"/>
                </a:lnTo>
                <a:lnTo>
                  <a:pt x="42435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14887" y="4518225"/>
            <a:ext cx="532765" cy="694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9500"/>
              </a:lnSpc>
              <a:spcBef>
                <a:spcPts val="100"/>
              </a:spcBef>
            </a:pPr>
            <a:r>
              <a:rPr sz="800" b="1" dirty="0">
                <a:latin typeface="Times New Roman"/>
                <a:cs typeface="Times New Roman"/>
              </a:rPr>
              <a:t>(</a:t>
            </a:r>
            <a:r>
              <a:rPr sz="800" b="1" spc="195" dirty="0">
                <a:latin typeface="Times New Roman"/>
                <a:cs typeface="Times New Roman"/>
              </a:rPr>
              <a:t>  </a:t>
            </a:r>
            <a:r>
              <a:rPr sz="800" b="1" dirty="0">
                <a:latin typeface="Times New Roman"/>
                <a:cs typeface="Times New Roman"/>
              </a:rPr>
              <a:t>)</a:t>
            </a:r>
            <a:r>
              <a:rPr sz="800" b="1" spc="390" dirty="0">
                <a:latin typeface="Times New Roman"/>
                <a:cs typeface="Times New Roman"/>
              </a:rPr>
              <a:t> </a:t>
            </a:r>
            <a:r>
              <a:rPr sz="800" b="1" spc="-20" dirty="0">
                <a:latin typeface="Times New Roman"/>
                <a:cs typeface="Times New Roman"/>
              </a:rPr>
              <a:t>Kaza</a:t>
            </a:r>
            <a:r>
              <a:rPr sz="800" b="1" spc="500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(</a:t>
            </a:r>
            <a:r>
              <a:rPr sz="800" b="1" spc="195" dirty="0">
                <a:latin typeface="Times New Roman"/>
                <a:cs typeface="Times New Roman"/>
              </a:rPr>
              <a:t>  </a:t>
            </a:r>
            <a:r>
              <a:rPr sz="800" b="1" dirty="0">
                <a:latin typeface="Times New Roman"/>
                <a:cs typeface="Times New Roman"/>
              </a:rPr>
              <a:t>)</a:t>
            </a:r>
            <a:r>
              <a:rPr sz="800" b="1" spc="390" dirty="0">
                <a:latin typeface="Times New Roman"/>
                <a:cs typeface="Times New Roman"/>
              </a:rPr>
              <a:t> </a:t>
            </a:r>
            <a:r>
              <a:rPr sz="800" b="1" spc="-10" dirty="0">
                <a:latin typeface="Times New Roman"/>
                <a:cs typeface="Times New Roman"/>
              </a:rPr>
              <a:t>Şiddet</a:t>
            </a:r>
            <a:r>
              <a:rPr sz="800" b="1" spc="500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(</a:t>
            </a:r>
            <a:r>
              <a:rPr sz="800" b="1" spc="390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)</a:t>
            </a:r>
            <a:r>
              <a:rPr sz="800" b="1" spc="195" dirty="0">
                <a:latin typeface="Times New Roman"/>
                <a:cs typeface="Times New Roman"/>
              </a:rPr>
              <a:t>  </a:t>
            </a:r>
            <a:r>
              <a:rPr sz="800" b="1" spc="-20" dirty="0">
                <a:latin typeface="Times New Roman"/>
                <a:cs typeface="Times New Roman"/>
              </a:rPr>
              <a:t>İhmal</a:t>
            </a: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800" b="1" dirty="0">
                <a:latin typeface="Times New Roman"/>
                <a:cs typeface="Times New Roman"/>
              </a:rPr>
              <a:t>(</a:t>
            </a:r>
            <a:r>
              <a:rPr sz="800" b="1" spc="195" dirty="0">
                <a:latin typeface="Times New Roman"/>
                <a:cs typeface="Times New Roman"/>
              </a:rPr>
              <a:t>  </a:t>
            </a:r>
            <a:r>
              <a:rPr sz="800" b="1" dirty="0">
                <a:latin typeface="Times New Roman"/>
                <a:cs typeface="Times New Roman"/>
              </a:rPr>
              <a:t>)</a:t>
            </a:r>
            <a:r>
              <a:rPr sz="800" b="1" spc="390" dirty="0">
                <a:latin typeface="Times New Roman"/>
                <a:cs typeface="Times New Roman"/>
              </a:rPr>
              <a:t> </a:t>
            </a:r>
            <a:r>
              <a:rPr sz="800" b="1" spc="-20" dirty="0">
                <a:latin typeface="Times New Roman"/>
                <a:cs typeface="Times New Roman"/>
              </a:rPr>
              <a:t>Ölüm</a:t>
            </a: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800" b="1" dirty="0">
                <a:latin typeface="Times New Roman"/>
                <a:cs typeface="Times New Roman"/>
              </a:rPr>
              <a:t>(</a:t>
            </a:r>
            <a:r>
              <a:rPr sz="800" b="1" spc="195" dirty="0">
                <a:latin typeface="Times New Roman"/>
                <a:cs typeface="Times New Roman"/>
              </a:rPr>
              <a:t>  </a:t>
            </a:r>
            <a:r>
              <a:rPr sz="800" b="1" dirty="0">
                <a:latin typeface="Times New Roman"/>
                <a:cs typeface="Times New Roman"/>
              </a:rPr>
              <a:t>)</a:t>
            </a:r>
            <a:r>
              <a:rPr sz="800" b="1" spc="390" dirty="0">
                <a:latin typeface="Times New Roman"/>
                <a:cs typeface="Times New Roman"/>
              </a:rPr>
              <a:t> </a:t>
            </a:r>
            <a:r>
              <a:rPr sz="800" b="1" spc="-10" dirty="0">
                <a:latin typeface="Times New Roman"/>
                <a:cs typeface="Times New Roman"/>
              </a:rPr>
              <a:t>Terör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8906" y="4518225"/>
            <a:ext cx="1986280" cy="694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350010" indent="-635">
              <a:lnSpc>
                <a:spcPct val="109700"/>
              </a:lnSpc>
              <a:spcBef>
                <a:spcPts val="100"/>
              </a:spcBef>
            </a:pPr>
            <a:r>
              <a:rPr sz="800" b="1" dirty="0">
                <a:latin typeface="Times New Roman"/>
                <a:cs typeface="Times New Roman"/>
              </a:rPr>
              <a:t>(</a:t>
            </a:r>
            <a:r>
              <a:rPr sz="800" b="1" spc="195" dirty="0">
                <a:latin typeface="Times New Roman"/>
                <a:cs typeface="Times New Roman"/>
              </a:rPr>
              <a:t>  </a:t>
            </a:r>
            <a:r>
              <a:rPr sz="800" b="1" dirty="0">
                <a:latin typeface="Times New Roman"/>
                <a:cs typeface="Times New Roman"/>
              </a:rPr>
              <a:t>)</a:t>
            </a:r>
            <a:r>
              <a:rPr sz="800" b="1" spc="195" dirty="0">
                <a:latin typeface="Times New Roman"/>
                <a:cs typeface="Times New Roman"/>
              </a:rPr>
              <a:t>  </a:t>
            </a:r>
            <a:r>
              <a:rPr sz="800" b="1" spc="-10" dirty="0">
                <a:latin typeface="Times New Roman"/>
                <a:cs typeface="Times New Roman"/>
              </a:rPr>
              <a:t>İntihar</a:t>
            </a:r>
            <a:r>
              <a:rPr sz="800" b="1" spc="500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(</a:t>
            </a:r>
            <a:r>
              <a:rPr sz="800" b="1" spc="195" dirty="0">
                <a:latin typeface="Times New Roman"/>
                <a:cs typeface="Times New Roman"/>
              </a:rPr>
              <a:t>  </a:t>
            </a:r>
            <a:r>
              <a:rPr sz="800" b="1" dirty="0">
                <a:latin typeface="Times New Roman"/>
                <a:cs typeface="Times New Roman"/>
              </a:rPr>
              <a:t>)</a:t>
            </a:r>
            <a:r>
              <a:rPr sz="800" b="1" spc="195" dirty="0">
                <a:latin typeface="Times New Roman"/>
                <a:cs typeface="Times New Roman"/>
              </a:rPr>
              <a:t>  </a:t>
            </a:r>
            <a:r>
              <a:rPr sz="800" b="1" spc="-10" dirty="0">
                <a:latin typeface="Times New Roman"/>
                <a:cs typeface="Times New Roman"/>
              </a:rPr>
              <a:t>İstismar</a:t>
            </a:r>
            <a:endParaRPr sz="800">
              <a:latin typeface="Times New Roman"/>
              <a:cs typeface="Times New Roman"/>
            </a:endParaRPr>
          </a:p>
          <a:p>
            <a:pPr marL="21590" marR="1246505" indent="-21590">
              <a:lnSpc>
                <a:spcPts val="1050"/>
              </a:lnSpc>
              <a:spcBef>
                <a:spcPts val="50"/>
              </a:spcBef>
            </a:pPr>
            <a:r>
              <a:rPr sz="800" b="1" dirty="0">
                <a:latin typeface="Times New Roman"/>
                <a:cs typeface="Times New Roman"/>
              </a:rPr>
              <a:t>(</a:t>
            </a:r>
            <a:r>
              <a:rPr sz="800" b="1" spc="190" dirty="0">
                <a:latin typeface="Times New Roman"/>
                <a:cs typeface="Times New Roman"/>
              </a:rPr>
              <a:t>  </a:t>
            </a:r>
            <a:r>
              <a:rPr sz="800" b="1" dirty="0">
                <a:latin typeface="Times New Roman"/>
                <a:cs typeface="Times New Roman"/>
              </a:rPr>
              <a:t>)</a:t>
            </a:r>
            <a:r>
              <a:rPr sz="800" b="1" spc="190" dirty="0">
                <a:latin typeface="Times New Roman"/>
                <a:cs typeface="Times New Roman"/>
              </a:rPr>
              <a:t>  </a:t>
            </a:r>
            <a:r>
              <a:rPr sz="800" b="1" dirty="0">
                <a:latin typeface="Times New Roman"/>
                <a:cs typeface="Times New Roman"/>
              </a:rPr>
              <a:t>Doğal</a:t>
            </a:r>
            <a:r>
              <a:rPr sz="800" b="1" spc="-10" dirty="0">
                <a:latin typeface="Times New Roman"/>
                <a:cs typeface="Times New Roman"/>
              </a:rPr>
              <a:t> </a:t>
            </a:r>
            <a:r>
              <a:rPr sz="800" b="1" spc="-20" dirty="0">
                <a:latin typeface="Times New Roman"/>
                <a:cs typeface="Times New Roman"/>
              </a:rPr>
              <a:t>Afet</a:t>
            </a:r>
            <a:r>
              <a:rPr sz="800" b="1" spc="500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(</a:t>
            </a:r>
            <a:r>
              <a:rPr sz="800" b="1" spc="190" dirty="0">
                <a:latin typeface="Times New Roman"/>
                <a:cs typeface="Times New Roman"/>
              </a:rPr>
              <a:t>  </a:t>
            </a:r>
            <a:r>
              <a:rPr sz="800" b="1" dirty="0">
                <a:latin typeface="Times New Roman"/>
                <a:cs typeface="Times New Roman"/>
              </a:rPr>
              <a:t>)</a:t>
            </a:r>
            <a:r>
              <a:rPr sz="800" b="1" spc="395" dirty="0">
                <a:latin typeface="Times New Roman"/>
                <a:cs typeface="Times New Roman"/>
              </a:rPr>
              <a:t> </a:t>
            </a:r>
            <a:r>
              <a:rPr sz="800" b="1" spc="-25" dirty="0">
                <a:latin typeface="Times New Roman"/>
                <a:cs typeface="Times New Roman"/>
              </a:rPr>
              <a:t>Göç</a:t>
            </a:r>
            <a:endParaRPr sz="8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45"/>
              </a:spcBef>
            </a:pPr>
            <a:r>
              <a:rPr sz="800" b="1" dirty="0">
                <a:latin typeface="Times New Roman"/>
                <a:cs typeface="Times New Roman"/>
              </a:rPr>
              <a:t>(</a:t>
            </a:r>
            <a:r>
              <a:rPr sz="800" b="1" spc="195" dirty="0">
                <a:latin typeface="Times New Roman"/>
                <a:cs typeface="Times New Roman"/>
              </a:rPr>
              <a:t>  </a:t>
            </a:r>
            <a:r>
              <a:rPr sz="800" b="1" dirty="0">
                <a:latin typeface="Times New Roman"/>
                <a:cs typeface="Times New Roman"/>
              </a:rPr>
              <a:t>)</a:t>
            </a:r>
            <a:r>
              <a:rPr sz="800" b="1" spc="390" dirty="0">
                <a:latin typeface="Times New Roman"/>
                <a:cs typeface="Times New Roman"/>
              </a:rPr>
              <a:t> </a:t>
            </a:r>
            <a:r>
              <a:rPr sz="800" b="1" spc="-10" dirty="0">
                <a:latin typeface="Times New Roman"/>
                <a:cs typeface="Times New Roman"/>
              </a:rPr>
              <a:t>Diğer……………………………………..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87920" y="5084991"/>
            <a:ext cx="4243705" cy="147955"/>
          </a:xfrm>
          <a:custGeom>
            <a:avLst/>
            <a:gdLst/>
            <a:ahLst/>
            <a:cxnLst/>
            <a:rect l="l" t="t" r="r" b="b"/>
            <a:pathLst>
              <a:path w="4243705" h="147954">
                <a:moveTo>
                  <a:pt x="4381" y="0"/>
                </a:moveTo>
                <a:lnTo>
                  <a:pt x="0" y="0"/>
                </a:lnTo>
                <a:lnTo>
                  <a:pt x="0" y="143154"/>
                </a:lnTo>
                <a:lnTo>
                  <a:pt x="4381" y="143154"/>
                </a:lnTo>
                <a:lnTo>
                  <a:pt x="4381" y="0"/>
                </a:lnTo>
                <a:close/>
              </a:path>
              <a:path w="4243705" h="147954">
                <a:moveTo>
                  <a:pt x="4243578" y="0"/>
                </a:moveTo>
                <a:lnTo>
                  <a:pt x="4239184" y="0"/>
                </a:lnTo>
                <a:lnTo>
                  <a:pt x="4239184" y="143154"/>
                </a:lnTo>
                <a:lnTo>
                  <a:pt x="4243578" y="143154"/>
                </a:lnTo>
                <a:lnTo>
                  <a:pt x="4243578" y="0"/>
                </a:lnTo>
                <a:close/>
              </a:path>
              <a:path w="4243705" h="147954">
                <a:moveTo>
                  <a:pt x="4243590" y="143167"/>
                </a:moveTo>
                <a:lnTo>
                  <a:pt x="4239184" y="143167"/>
                </a:lnTo>
                <a:lnTo>
                  <a:pt x="4381" y="143167"/>
                </a:lnTo>
                <a:lnTo>
                  <a:pt x="0" y="143167"/>
                </a:lnTo>
                <a:lnTo>
                  <a:pt x="0" y="147561"/>
                </a:lnTo>
                <a:lnTo>
                  <a:pt x="4381" y="147561"/>
                </a:lnTo>
                <a:lnTo>
                  <a:pt x="4239184" y="147561"/>
                </a:lnTo>
                <a:lnTo>
                  <a:pt x="4243578" y="147561"/>
                </a:lnTo>
                <a:lnTo>
                  <a:pt x="4243590" y="1431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02187" y="5212137"/>
            <a:ext cx="248348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spc="-10" dirty="0">
                <a:latin typeface="Times New Roman"/>
                <a:cs typeface="Times New Roman"/>
              </a:rPr>
              <a:t>TRAVMA/</a:t>
            </a:r>
            <a:r>
              <a:rPr sz="800" b="1" spc="-20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KRİZ</a:t>
            </a:r>
            <a:r>
              <a:rPr sz="800" b="1" spc="-15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DURUMU</a:t>
            </a:r>
            <a:r>
              <a:rPr sz="800" b="1" spc="-10" dirty="0">
                <a:latin typeface="Times New Roman"/>
                <a:cs typeface="Times New Roman"/>
              </a:rPr>
              <a:t> </a:t>
            </a:r>
            <a:r>
              <a:rPr sz="800" spc="-135" dirty="0">
                <a:latin typeface="Times New Roman"/>
                <a:cs typeface="Times New Roman"/>
              </a:rPr>
              <a:t>(ayrntlar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ile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spc="-90" dirty="0">
                <a:latin typeface="Times New Roman"/>
                <a:cs typeface="Times New Roman"/>
              </a:rPr>
              <a:t>açklanacaktr)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60374" y="5365788"/>
            <a:ext cx="4271645" cy="1522095"/>
          </a:xfrm>
          <a:custGeom>
            <a:avLst/>
            <a:gdLst/>
            <a:ahLst/>
            <a:cxnLst/>
            <a:rect l="l" t="t" r="r" b="b"/>
            <a:pathLst>
              <a:path w="4271645" h="1522095">
                <a:moveTo>
                  <a:pt x="4406" y="545592"/>
                </a:moveTo>
                <a:lnTo>
                  <a:pt x="0" y="545592"/>
                </a:lnTo>
                <a:lnTo>
                  <a:pt x="0" y="811491"/>
                </a:lnTo>
                <a:lnTo>
                  <a:pt x="0" y="1077404"/>
                </a:lnTo>
                <a:lnTo>
                  <a:pt x="0" y="1342771"/>
                </a:lnTo>
                <a:lnTo>
                  <a:pt x="0" y="1517294"/>
                </a:lnTo>
                <a:lnTo>
                  <a:pt x="4406" y="1517294"/>
                </a:lnTo>
                <a:lnTo>
                  <a:pt x="4406" y="1342771"/>
                </a:lnTo>
                <a:lnTo>
                  <a:pt x="4406" y="1077404"/>
                </a:lnTo>
                <a:lnTo>
                  <a:pt x="4406" y="811491"/>
                </a:lnTo>
                <a:lnTo>
                  <a:pt x="4406" y="545592"/>
                </a:lnTo>
                <a:close/>
              </a:path>
              <a:path w="4271645" h="1522095">
                <a:moveTo>
                  <a:pt x="4271124" y="1517307"/>
                </a:moveTo>
                <a:lnTo>
                  <a:pt x="4266730" y="1517307"/>
                </a:lnTo>
                <a:lnTo>
                  <a:pt x="4406" y="1517307"/>
                </a:lnTo>
                <a:lnTo>
                  <a:pt x="0" y="1517307"/>
                </a:lnTo>
                <a:lnTo>
                  <a:pt x="0" y="1521701"/>
                </a:lnTo>
                <a:lnTo>
                  <a:pt x="4406" y="1521701"/>
                </a:lnTo>
                <a:lnTo>
                  <a:pt x="4266730" y="1521701"/>
                </a:lnTo>
                <a:lnTo>
                  <a:pt x="4271124" y="1521701"/>
                </a:lnTo>
                <a:lnTo>
                  <a:pt x="4271124" y="1517307"/>
                </a:lnTo>
                <a:close/>
              </a:path>
              <a:path w="4271645" h="1522095">
                <a:moveTo>
                  <a:pt x="4271124" y="545592"/>
                </a:moveTo>
                <a:lnTo>
                  <a:pt x="4266730" y="545592"/>
                </a:lnTo>
                <a:lnTo>
                  <a:pt x="4266730" y="811491"/>
                </a:lnTo>
                <a:lnTo>
                  <a:pt x="4266730" y="1077404"/>
                </a:lnTo>
                <a:lnTo>
                  <a:pt x="4266730" y="1342771"/>
                </a:lnTo>
                <a:lnTo>
                  <a:pt x="4266730" y="1517294"/>
                </a:lnTo>
                <a:lnTo>
                  <a:pt x="4271124" y="1517294"/>
                </a:lnTo>
                <a:lnTo>
                  <a:pt x="4271124" y="1342771"/>
                </a:lnTo>
                <a:lnTo>
                  <a:pt x="4271124" y="1077404"/>
                </a:lnTo>
                <a:lnTo>
                  <a:pt x="4271124" y="811491"/>
                </a:lnTo>
                <a:lnTo>
                  <a:pt x="4271124" y="545592"/>
                </a:lnTo>
                <a:close/>
              </a:path>
              <a:path w="4271645" h="1522095">
                <a:moveTo>
                  <a:pt x="4271124" y="0"/>
                </a:moveTo>
                <a:lnTo>
                  <a:pt x="4266730" y="0"/>
                </a:lnTo>
                <a:lnTo>
                  <a:pt x="4406" y="0"/>
                </a:lnTo>
                <a:lnTo>
                  <a:pt x="0" y="0"/>
                </a:lnTo>
                <a:lnTo>
                  <a:pt x="0" y="4394"/>
                </a:lnTo>
                <a:lnTo>
                  <a:pt x="0" y="279666"/>
                </a:lnTo>
                <a:lnTo>
                  <a:pt x="0" y="545579"/>
                </a:lnTo>
                <a:lnTo>
                  <a:pt x="4406" y="545579"/>
                </a:lnTo>
                <a:lnTo>
                  <a:pt x="4406" y="279666"/>
                </a:lnTo>
                <a:lnTo>
                  <a:pt x="4406" y="4406"/>
                </a:lnTo>
                <a:lnTo>
                  <a:pt x="4266730" y="4406"/>
                </a:lnTo>
                <a:lnTo>
                  <a:pt x="4266730" y="279666"/>
                </a:lnTo>
                <a:lnTo>
                  <a:pt x="4266730" y="545579"/>
                </a:lnTo>
                <a:lnTo>
                  <a:pt x="4271124" y="545579"/>
                </a:lnTo>
                <a:lnTo>
                  <a:pt x="4271124" y="279666"/>
                </a:lnTo>
                <a:lnTo>
                  <a:pt x="4271124" y="4406"/>
                </a:lnTo>
                <a:lnTo>
                  <a:pt x="42711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03386" y="1303434"/>
            <a:ext cx="418719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9200"/>
              </a:lnSpc>
              <a:spcBef>
                <a:spcPts val="100"/>
              </a:spcBef>
            </a:pPr>
            <a:r>
              <a:rPr sz="800" b="1" dirty="0">
                <a:latin typeface="Times New Roman"/>
                <a:cs typeface="Times New Roman"/>
              </a:rPr>
              <a:t>TRAVMA/</a:t>
            </a:r>
            <a:r>
              <a:rPr sz="800" b="1" spc="150" dirty="0">
                <a:latin typeface="Times New Roman"/>
                <a:cs typeface="Times New Roman"/>
              </a:rPr>
              <a:t>  </a:t>
            </a:r>
            <a:r>
              <a:rPr sz="800" b="1" dirty="0">
                <a:latin typeface="Times New Roman"/>
                <a:cs typeface="Times New Roman"/>
              </a:rPr>
              <a:t>KRİZ</a:t>
            </a:r>
            <a:r>
              <a:rPr sz="800" b="1" spc="495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DURUMU</a:t>
            </a:r>
            <a:r>
              <a:rPr sz="800" b="1" spc="150" dirty="0">
                <a:latin typeface="Times New Roman"/>
                <a:cs typeface="Times New Roman"/>
              </a:rPr>
              <a:t>  </a:t>
            </a:r>
            <a:r>
              <a:rPr sz="800" b="1" dirty="0">
                <a:latin typeface="Times New Roman"/>
                <a:cs typeface="Times New Roman"/>
              </a:rPr>
              <a:t>MEYDANA</a:t>
            </a:r>
            <a:r>
              <a:rPr sz="800" b="1" spc="150" dirty="0">
                <a:latin typeface="Times New Roman"/>
                <a:cs typeface="Times New Roman"/>
              </a:rPr>
              <a:t>  </a:t>
            </a:r>
            <a:r>
              <a:rPr sz="800" b="1" dirty="0">
                <a:latin typeface="Times New Roman"/>
                <a:cs typeface="Times New Roman"/>
              </a:rPr>
              <a:t>GELDİĞİ</a:t>
            </a:r>
            <a:r>
              <a:rPr sz="800" b="1" spc="150" dirty="0">
                <a:latin typeface="Times New Roman"/>
                <a:cs typeface="Times New Roman"/>
              </a:rPr>
              <a:t>  </a:t>
            </a:r>
            <a:r>
              <a:rPr sz="800" b="1" dirty="0">
                <a:latin typeface="Times New Roman"/>
                <a:cs typeface="Times New Roman"/>
              </a:rPr>
              <a:t>ANDAN</a:t>
            </a:r>
            <a:r>
              <a:rPr sz="800" b="1" spc="150" dirty="0">
                <a:latin typeface="Times New Roman"/>
                <a:cs typeface="Times New Roman"/>
              </a:rPr>
              <a:t>  </a:t>
            </a:r>
            <a:r>
              <a:rPr sz="800" b="1" dirty="0">
                <a:latin typeface="Times New Roman"/>
                <a:cs typeface="Times New Roman"/>
              </a:rPr>
              <a:t>İTİBAREN</a:t>
            </a:r>
            <a:r>
              <a:rPr sz="800" b="1" spc="150" dirty="0">
                <a:latin typeface="Times New Roman"/>
                <a:cs typeface="Times New Roman"/>
              </a:rPr>
              <a:t>  </a:t>
            </a:r>
            <a:r>
              <a:rPr sz="800" b="1" spc="-10" dirty="0">
                <a:latin typeface="Times New Roman"/>
                <a:cs typeface="Times New Roman"/>
              </a:rPr>
              <a:t>YAPILAN</a:t>
            </a:r>
            <a:r>
              <a:rPr sz="800" b="1" spc="500" dirty="0">
                <a:latin typeface="Times New Roman"/>
                <a:cs typeface="Times New Roman"/>
              </a:rPr>
              <a:t> </a:t>
            </a:r>
            <a:r>
              <a:rPr sz="800" b="1" spc="-10" dirty="0">
                <a:latin typeface="Times New Roman"/>
                <a:cs typeface="Times New Roman"/>
              </a:rPr>
              <a:t>ÇALIŞMALAR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16089" y="1694040"/>
            <a:ext cx="4162425" cy="1634489"/>
          </a:xfrm>
          <a:custGeom>
            <a:avLst/>
            <a:gdLst/>
            <a:ahLst/>
            <a:cxnLst/>
            <a:rect l="l" t="t" r="r" b="b"/>
            <a:pathLst>
              <a:path w="4162425" h="1634489">
                <a:moveTo>
                  <a:pt x="4162107" y="4406"/>
                </a:moveTo>
                <a:lnTo>
                  <a:pt x="4157713" y="4406"/>
                </a:lnTo>
                <a:lnTo>
                  <a:pt x="4157713" y="1629625"/>
                </a:lnTo>
                <a:lnTo>
                  <a:pt x="4394" y="1629625"/>
                </a:lnTo>
                <a:lnTo>
                  <a:pt x="4394" y="4406"/>
                </a:lnTo>
                <a:lnTo>
                  <a:pt x="0" y="4406"/>
                </a:lnTo>
                <a:lnTo>
                  <a:pt x="0" y="1629625"/>
                </a:lnTo>
                <a:lnTo>
                  <a:pt x="0" y="1634020"/>
                </a:lnTo>
                <a:lnTo>
                  <a:pt x="4394" y="1634020"/>
                </a:lnTo>
                <a:lnTo>
                  <a:pt x="4157713" y="1634020"/>
                </a:lnTo>
                <a:lnTo>
                  <a:pt x="4162107" y="1634020"/>
                </a:lnTo>
                <a:lnTo>
                  <a:pt x="4162107" y="1629625"/>
                </a:lnTo>
                <a:lnTo>
                  <a:pt x="4162107" y="4406"/>
                </a:lnTo>
                <a:close/>
              </a:path>
              <a:path w="4162425" h="1634489">
                <a:moveTo>
                  <a:pt x="4162120" y="0"/>
                </a:moveTo>
                <a:lnTo>
                  <a:pt x="4157713" y="0"/>
                </a:lnTo>
                <a:lnTo>
                  <a:pt x="4394" y="0"/>
                </a:lnTo>
                <a:lnTo>
                  <a:pt x="0" y="0"/>
                </a:lnTo>
                <a:lnTo>
                  <a:pt x="0" y="4394"/>
                </a:lnTo>
                <a:lnTo>
                  <a:pt x="4394" y="4394"/>
                </a:lnTo>
                <a:lnTo>
                  <a:pt x="4157713" y="4394"/>
                </a:lnTo>
                <a:lnTo>
                  <a:pt x="4162107" y="4394"/>
                </a:lnTo>
                <a:lnTo>
                  <a:pt x="41621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3185" y="3533368"/>
            <a:ext cx="4188460" cy="5048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spc="-10" dirty="0">
                <a:latin typeface="Times New Roman"/>
                <a:cs typeface="Times New Roman"/>
              </a:rPr>
              <a:t>TRAVMA/</a:t>
            </a:r>
            <a:r>
              <a:rPr sz="800" b="1" spc="10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KRİZ</a:t>
            </a:r>
            <a:r>
              <a:rPr sz="800" b="1" spc="5" dirty="0">
                <a:latin typeface="Times New Roman"/>
                <a:cs typeface="Times New Roman"/>
              </a:rPr>
              <a:t> </a:t>
            </a:r>
            <a:r>
              <a:rPr sz="800" b="1" spc="-10" dirty="0">
                <a:latin typeface="Times New Roman"/>
                <a:cs typeface="Times New Roman"/>
              </a:rPr>
              <a:t>DURUMUNDAN</a:t>
            </a:r>
            <a:r>
              <a:rPr sz="800" b="1" spc="15" dirty="0">
                <a:latin typeface="Times New Roman"/>
                <a:cs typeface="Times New Roman"/>
              </a:rPr>
              <a:t> </a:t>
            </a:r>
            <a:r>
              <a:rPr sz="800" b="1" spc="-10" dirty="0">
                <a:latin typeface="Times New Roman"/>
                <a:cs typeface="Times New Roman"/>
              </a:rPr>
              <a:t>ETKİLENEN</a:t>
            </a:r>
            <a:r>
              <a:rPr sz="800" b="1" spc="5" dirty="0">
                <a:latin typeface="Times New Roman"/>
                <a:cs typeface="Times New Roman"/>
              </a:rPr>
              <a:t> </a:t>
            </a:r>
            <a:r>
              <a:rPr sz="800" b="1" spc="-10" dirty="0">
                <a:latin typeface="Times New Roman"/>
                <a:cs typeface="Times New Roman"/>
              </a:rPr>
              <a:t>KİŞİLERİN</a:t>
            </a:r>
            <a:r>
              <a:rPr sz="800" b="1" spc="10" dirty="0">
                <a:latin typeface="Times New Roman"/>
                <a:cs typeface="Times New Roman"/>
              </a:rPr>
              <a:t> </a:t>
            </a:r>
            <a:r>
              <a:rPr sz="800" b="1" spc="-10" dirty="0">
                <a:latin typeface="Times New Roman"/>
                <a:cs typeface="Times New Roman"/>
              </a:rPr>
              <a:t>BİLGİLERİ</a:t>
            </a:r>
            <a:endParaRPr sz="800">
              <a:latin typeface="Times New Roman"/>
              <a:cs typeface="Times New Roman"/>
            </a:endParaRPr>
          </a:p>
          <a:p>
            <a:pPr marL="12700" marR="5080" indent="-635">
              <a:lnSpc>
                <a:spcPct val="109700"/>
              </a:lnSpc>
              <a:spcBef>
                <a:spcPts val="715"/>
              </a:spcBef>
            </a:pPr>
            <a:r>
              <a:rPr sz="800" dirty="0">
                <a:latin typeface="Times New Roman"/>
                <a:cs typeface="Times New Roman"/>
              </a:rPr>
              <a:t>Bireysel</a:t>
            </a:r>
            <a:r>
              <a:rPr sz="800" spc="2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olarak</a:t>
            </a:r>
            <a:r>
              <a:rPr sz="800" spc="45" dirty="0">
                <a:latin typeface="Times New Roman"/>
                <a:cs typeface="Times New Roman"/>
              </a:rPr>
              <a:t> </a:t>
            </a:r>
            <a:r>
              <a:rPr sz="800" spc="-155" dirty="0">
                <a:latin typeface="Times New Roman"/>
                <a:cs typeface="Times New Roman"/>
              </a:rPr>
              <a:t>çalşlmas</a:t>
            </a:r>
            <a:r>
              <a:rPr sz="800" spc="5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gereken</a:t>
            </a:r>
            <a:r>
              <a:rPr sz="800" spc="4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kişiler</a:t>
            </a:r>
            <a:r>
              <a:rPr sz="800" spc="4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öncelik</a:t>
            </a:r>
            <a:r>
              <a:rPr sz="800" spc="40" dirty="0">
                <a:latin typeface="Times New Roman"/>
                <a:cs typeface="Times New Roman"/>
              </a:rPr>
              <a:t> </a:t>
            </a:r>
            <a:r>
              <a:rPr sz="800" spc="-135" dirty="0">
                <a:latin typeface="Times New Roman"/>
                <a:cs typeface="Times New Roman"/>
              </a:rPr>
              <a:t>srasna</a:t>
            </a:r>
            <a:r>
              <a:rPr sz="800" spc="5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göre</a:t>
            </a:r>
            <a:r>
              <a:rPr sz="800" spc="40" dirty="0">
                <a:latin typeface="Times New Roman"/>
                <a:cs typeface="Times New Roman"/>
              </a:rPr>
              <a:t> </a:t>
            </a:r>
            <a:r>
              <a:rPr sz="800" spc="-85" dirty="0">
                <a:latin typeface="Times New Roman"/>
                <a:cs typeface="Times New Roman"/>
              </a:rPr>
              <a:t>yazlacaktr.</a:t>
            </a:r>
            <a:r>
              <a:rPr sz="800" spc="4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Gerektiğinde</a:t>
            </a:r>
            <a:r>
              <a:rPr sz="800" spc="4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bu</a:t>
            </a:r>
            <a:r>
              <a:rPr sz="800" spc="35" dirty="0">
                <a:latin typeface="Times New Roman"/>
                <a:cs typeface="Times New Roman"/>
              </a:rPr>
              <a:t> </a:t>
            </a:r>
            <a:r>
              <a:rPr sz="800" spc="-45" dirty="0">
                <a:latin typeface="Times New Roman"/>
                <a:cs typeface="Times New Roman"/>
              </a:rPr>
              <a:t>bireyler</a:t>
            </a:r>
            <a:r>
              <a:rPr sz="800" spc="50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grup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100" dirty="0">
                <a:latin typeface="Times New Roman"/>
                <a:cs typeface="Times New Roman"/>
              </a:rPr>
              <a:t>çalşmasna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dahil</a:t>
            </a:r>
            <a:r>
              <a:rPr sz="800" spc="-10" dirty="0">
                <a:latin typeface="Times New Roman"/>
                <a:cs typeface="Times New Roman"/>
              </a:rPr>
              <a:t> edilebilir.</a:t>
            </a:r>
            <a:endParaRPr sz="80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816089" y="4137361"/>
          <a:ext cx="4272279" cy="2603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5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1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7845">
                <a:tc>
                  <a:txBody>
                    <a:bodyPr/>
                    <a:lstStyle/>
                    <a:p>
                      <a:pPr marL="49530">
                        <a:lnSpc>
                          <a:spcPts val="915"/>
                        </a:lnSpc>
                      </a:pPr>
                      <a:r>
                        <a:rPr sz="800" b="1" spc="-15" dirty="0">
                          <a:latin typeface="Times New Roman"/>
                          <a:cs typeface="Times New Roman"/>
                        </a:rPr>
                        <a:t>Sra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915"/>
                        </a:lnSpc>
                      </a:pPr>
                      <a:r>
                        <a:rPr sz="800" b="1" spc="-185" dirty="0">
                          <a:latin typeface="Times New Roman"/>
                          <a:cs typeface="Times New Roman"/>
                        </a:rPr>
                        <a:t>Ad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Soyad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915"/>
                        </a:lnSpc>
                      </a:pP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Unvan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8895" marR="41275">
                        <a:lnSpc>
                          <a:spcPct val="109200"/>
                        </a:lnSpc>
                        <a:tabLst>
                          <a:tab pos="622300" algn="l"/>
                          <a:tab pos="979169" algn="l"/>
                        </a:tabLst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(öğretmen,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öğrenci,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veli,</a:t>
                      </a:r>
                      <a:r>
                        <a:rPr sz="8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20" dirty="0">
                          <a:latin typeface="Times New Roman"/>
                          <a:cs typeface="Times New Roman"/>
                        </a:rPr>
                        <a:t>diğer</a:t>
                      </a:r>
                      <a:r>
                        <a:rPr sz="80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personel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25" dirty="0">
                          <a:latin typeface="Times New Roman"/>
                          <a:cs typeface="Times New Roman"/>
                        </a:rPr>
                        <a:t>vb.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şeklinde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88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00" spc="-20" dirty="0">
                          <a:latin typeface="Times New Roman"/>
                          <a:cs typeface="Times New Roman"/>
                        </a:rPr>
                        <a:t>doldurulmaldr)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915"/>
                        </a:lnSpc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Etkilenme</a:t>
                      </a:r>
                      <a:r>
                        <a:rPr sz="8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Durumu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03296" y="1090048"/>
            <a:ext cx="4011295" cy="3714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spc="-10" dirty="0">
                <a:latin typeface="Times New Roman"/>
                <a:cs typeface="Times New Roman"/>
              </a:rPr>
              <a:t>TRAVMA/</a:t>
            </a:r>
            <a:r>
              <a:rPr sz="800" b="1" spc="5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KRİZ</a:t>
            </a:r>
            <a:r>
              <a:rPr sz="800" b="1" spc="-5" dirty="0">
                <a:latin typeface="Times New Roman"/>
                <a:cs typeface="Times New Roman"/>
              </a:rPr>
              <a:t> </a:t>
            </a:r>
            <a:r>
              <a:rPr sz="800" b="1" spc="-10" dirty="0">
                <a:latin typeface="Times New Roman"/>
                <a:cs typeface="Times New Roman"/>
              </a:rPr>
              <a:t>DURUMUNDAN</a:t>
            </a:r>
            <a:r>
              <a:rPr sz="800" b="1" spc="10" dirty="0">
                <a:latin typeface="Times New Roman"/>
                <a:cs typeface="Times New Roman"/>
              </a:rPr>
              <a:t> </a:t>
            </a:r>
            <a:r>
              <a:rPr sz="800" b="1" spc="-10" dirty="0">
                <a:latin typeface="Times New Roman"/>
                <a:cs typeface="Times New Roman"/>
              </a:rPr>
              <a:t>ETKİLENEN</a:t>
            </a:r>
            <a:r>
              <a:rPr sz="800" b="1" dirty="0">
                <a:latin typeface="Times New Roman"/>
                <a:cs typeface="Times New Roman"/>
              </a:rPr>
              <a:t> </a:t>
            </a:r>
            <a:r>
              <a:rPr sz="800" b="1" spc="-10" dirty="0">
                <a:latin typeface="Times New Roman"/>
                <a:cs typeface="Times New Roman"/>
              </a:rPr>
              <a:t>GRUPLARIN</a:t>
            </a:r>
            <a:r>
              <a:rPr sz="800" b="1" spc="5" dirty="0">
                <a:latin typeface="Times New Roman"/>
                <a:cs typeface="Times New Roman"/>
              </a:rPr>
              <a:t> </a:t>
            </a:r>
            <a:r>
              <a:rPr sz="800" b="1" spc="-10" dirty="0">
                <a:latin typeface="Times New Roman"/>
                <a:cs typeface="Times New Roman"/>
              </a:rPr>
              <a:t>BİLGİLERİ</a:t>
            </a: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800" dirty="0">
                <a:latin typeface="Times New Roman"/>
                <a:cs typeface="Times New Roman"/>
              </a:rPr>
              <a:t>(Etkilenme</a:t>
            </a:r>
            <a:r>
              <a:rPr sz="800" spc="-5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durumuna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göre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öncelikli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olarak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150" dirty="0">
                <a:latin typeface="Times New Roman"/>
                <a:cs typeface="Times New Roman"/>
              </a:rPr>
              <a:t>çalşlmas</a:t>
            </a:r>
            <a:r>
              <a:rPr sz="800" dirty="0">
                <a:latin typeface="Times New Roman"/>
                <a:cs typeface="Times New Roman"/>
              </a:rPr>
              <a:t> gereken</a:t>
            </a:r>
            <a:r>
              <a:rPr sz="800" spc="-2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grup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135" dirty="0">
                <a:latin typeface="Times New Roman"/>
                <a:cs typeface="Times New Roman"/>
              </a:rPr>
              <a:t>srasna</a:t>
            </a:r>
            <a:r>
              <a:rPr sz="800" dirty="0">
                <a:latin typeface="Times New Roman"/>
                <a:cs typeface="Times New Roman"/>
              </a:rPr>
              <a:t> göre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spc="-90" dirty="0">
                <a:latin typeface="Times New Roman"/>
                <a:cs typeface="Times New Roman"/>
              </a:rPr>
              <a:t>doldurulmaldr)</a:t>
            </a:r>
            <a:endParaRPr sz="8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16102" y="1560817"/>
          <a:ext cx="4277359" cy="2291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5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4659">
                <a:tc>
                  <a:txBody>
                    <a:bodyPr/>
                    <a:lstStyle/>
                    <a:p>
                      <a:pPr marL="49530">
                        <a:lnSpc>
                          <a:spcPts val="915"/>
                        </a:lnSpc>
                      </a:pPr>
                      <a:r>
                        <a:rPr sz="800" b="1" spc="-20" dirty="0">
                          <a:latin typeface="Times New Roman"/>
                          <a:cs typeface="Times New Roman"/>
                        </a:rPr>
                        <a:t>SIRA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915"/>
                        </a:lnSpc>
                      </a:pP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ÇALIŞMA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GRUBU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(öğretmen,</a:t>
                      </a:r>
                      <a:r>
                        <a:rPr sz="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öğrenci,</a:t>
                      </a:r>
                      <a:r>
                        <a:rPr sz="8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veli,</a:t>
                      </a:r>
                      <a:r>
                        <a:rPr sz="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diğer)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915"/>
                        </a:lnSpc>
                      </a:pP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ETKİLENME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DURUMU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915"/>
                        </a:lnSpc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Kişi</a:t>
                      </a:r>
                      <a:r>
                        <a:rPr sz="8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35" dirty="0">
                          <a:latin typeface="Times New Roman"/>
                          <a:cs typeface="Times New Roman"/>
                        </a:rPr>
                        <a:t>Says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803396" y="4064094"/>
            <a:ext cx="23590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dirty="0">
                <a:latin typeface="Times New Roman"/>
                <a:cs typeface="Times New Roman"/>
              </a:rPr>
              <a:t>BİLGİ</a:t>
            </a:r>
            <a:r>
              <a:rPr sz="800" b="1" spc="-30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ALINAN</a:t>
            </a:r>
            <a:r>
              <a:rPr sz="800" b="1" spc="-25" dirty="0">
                <a:latin typeface="Times New Roman"/>
                <a:cs typeface="Times New Roman"/>
              </a:rPr>
              <a:t> </a:t>
            </a:r>
            <a:r>
              <a:rPr sz="800" b="1" spc="-10" dirty="0">
                <a:latin typeface="Times New Roman"/>
                <a:cs typeface="Times New Roman"/>
              </a:rPr>
              <a:t>KİŞİLERİN</a:t>
            </a:r>
            <a:r>
              <a:rPr sz="800" b="1" spc="-25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İLETİŞİM</a:t>
            </a:r>
            <a:r>
              <a:rPr sz="800" b="1" spc="-20" dirty="0">
                <a:latin typeface="Times New Roman"/>
                <a:cs typeface="Times New Roman"/>
              </a:rPr>
              <a:t> </a:t>
            </a:r>
            <a:r>
              <a:rPr sz="800" b="1" spc="-10" dirty="0">
                <a:latin typeface="Times New Roman"/>
                <a:cs typeface="Times New Roman"/>
              </a:rPr>
              <a:t>BİLGİLERİ</a:t>
            </a:r>
            <a:endParaRPr sz="80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816102" y="4309135"/>
          <a:ext cx="4271644" cy="114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6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3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1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9870">
                <a:tc>
                  <a:txBody>
                    <a:bodyPr/>
                    <a:lstStyle/>
                    <a:p>
                      <a:pPr marL="49530">
                        <a:lnSpc>
                          <a:spcPts val="919"/>
                        </a:lnSpc>
                      </a:pPr>
                      <a:r>
                        <a:rPr sz="800" b="1" spc="-20" dirty="0">
                          <a:latin typeface="Times New Roman"/>
                          <a:cs typeface="Times New Roman"/>
                        </a:rPr>
                        <a:t>Sra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919"/>
                        </a:lnSpc>
                      </a:pPr>
                      <a:r>
                        <a:rPr sz="800" b="1" spc="-185" dirty="0">
                          <a:latin typeface="Times New Roman"/>
                          <a:cs typeface="Times New Roman"/>
                        </a:rPr>
                        <a:t>Ad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Soyad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919"/>
                        </a:lnSpc>
                      </a:pP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Görevi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919"/>
                        </a:lnSpc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Cep</a:t>
                      </a:r>
                      <a:r>
                        <a:rPr sz="8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25" dirty="0">
                          <a:latin typeface="Times New Roman"/>
                          <a:cs typeface="Times New Roman"/>
                        </a:rPr>
                        <a:t>Tel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919"/>
                        </a:lnSpc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Elektronik</a:t>
                      </a:r>
                      <a:r>
                        <a:rPr sz="8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Posta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803396" y="5656091"/>
            <a:ext cx="418719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200"/>
              </a:lnSpc>
              <a:spcBef>
                <a:spcPts val="100"/>
              </a:spcBef>
            </a:pPr>
            <a:r>
              <a:rPr sz="800" b="1" dirty="0">
                <a:latin typeface="Times New Roman"/>
                <a:cs typeface="Times New Roman"/>
              </a:rPr>
              <a:t>OKUL</a:t>
            </a:r>
            <a:r>
              <a:rPr sz="800" b="1" spc="-20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PSİKOSOSYAL</a:t>
            </a:r>
            <a:r>
              <a:rPr sz="800" b="1" spc="-20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KORUMA,</a:t>
            </a:r>
            <a:r>
              <a:rPr sz="800" b="1" spc="-10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ÖNLEME</a:t>
            </a:r>
            <a:r>
              <a:rPr sz="800" b="1" spc="-20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VE</a:t>
            </a:r>
            <a:r>
              <a:rPr sz="800" b="1" spc="-20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KRİZE</a:t>
            </a:r>
            <a:r>
              <a:rPr sz="800" b="1" spc="-20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MÜDAHALE</a:t>
            </a:r>
            <a:r>
              <a:rPr sz="800" b="1" spc="-15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EKİBİNİN</a:t>
            </a:r>
            <a:r>
              <a:rPr sz="800" b="1" spc="-20" dirty="0">
                <a:latin typeface="Times New Roman"/>
                <a:cs typeface="Times New Roman"/>
              </a:rPr>
              <a:t> </a:t>
            </a:r>
            <a:r>
              <a:rPr sz="800" b="1" spc="-10" dirty="0">
                <a:latin typeface="Times New Roman"/>
                <a:cs typeface="Times New Roman"/>
              </a:rPr>
              <a:t>YAPTIĞI</a:t>
            </a:r>
            <a:r>
              <a:rPr sz="800" b="1" spc="500" dirty="0">
                <a:latin typeface="Times New Roman"/>
                <a:cs typeface="Times New Roman"/>
              </a:rPr>
              <a:t> </a:t>
            </a:r>
            <a:r>
              <a:rPr sz="800" b="1" spc="-10" dirty="0">
                <a:latin typeface="Times New Roman"/>
                <a:cs typeface="Times New Roman"/>
              </a:rPr>
              <a:t>ÇALIŞMALAR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16102" y="6047194"/>
            <a:ext cx="4162425" cy="1518285"/>
          </a:xfrm>
          <a:custGeom>
            <a:avLst/>
            <a:gdLst/>
            <a:ahLst/>
            <a:cxnLst/>
            <a:rect l="l" t="t" r="r" b="b"/>
            <a:pathLst>
              <a:path w="4162425" h="1518284">
                <a:moveTo>
                  <a:pt x="4162120" y="4419"/>
                </a:moveTo>
                <a:lnTo>
                  <a:pt x="4157713" y="4419"/>
                </a:lnTo>
                <a:lnTo>
                  <a:pt x="4157713" y="1513459"/>
                </a:lnTo>
                <a:lnTo>
                  <a:pt x="4406" y="1513459"/>
                </a:lnTo>
                <a:lnTo>
                  <a:pt x="4406" y="4419"/>
                </a:lnTo>
                <a:lnTo>
                  <a:pt x="0" y="4419"/>
                </a:lnTo>
                <a:lnTo>
                  <a:pt x="0" y="1513459"/>
                </a:lnTo>
                <a:lnTo>
                  <a:pt x="0" y="1517853"/>
                </a:lnTo>
                <a:lnTo>
                  <a:pt x="4406" y="1517853"/>
                </a:lnTo>
                <a:lnTo>
                  <a:pt x="4157713" y="1517853"/>
                </a:lnTo>
                <a:lnTo>
                  <a:pt x="4162120" y="1517853"/>
                </a:lnTo>
                <a:lnTo>
                  <a:pt x="4162120" y="1513459"/>
                </a:lnTo>
                <a:lnTo>
                  <a:pt x="4162120" y="4419"/>
                </a:lnTo>
                <a:close/>
              </a:path>
              <a:path w="4162425" h="1518284">
                <a:moveTo>
                  <a:pt x="4162120" y="0"/>
                </a:moveTo>
                <a:lnTo>
                  <a:pt x="4157713" y="0"/>
                </a:lnTo>
                <a:lnTo>
                  <a:pt x="4406" y="0"/>
                </a:lnTo>
                <a:lnTo>
                  <a:pt x="0" y="0"/>
                </a:lnTo>
                <a:lnTo>
                  <a:pt x="0" y="4406"/>
                </a:lnTo>
                <a:lnTo>
                  <a:pt x="4406" y="4406"/>
                </a:lnTo>
                <a:lnTo>
                  <a:pt x="4157713" y="4406"/>
                </a:lnTo>
                <a:lnTo>
                  <a:pt x="4162120" y="4406"/>
                </a:lnTo>
                <a:lnTo>
                  <a:pt x="41621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02187" y="1090048"/>
            <a:ext cx="245618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spc="-10" dirty="0">
                <a:latin typeface="Times New Roman"/>
                <a:cs typeface="Times New Roman"/>
              </a:rPr>
              <a:t>ÖNCELİKLİ</a:t>
            </a:r>
            <a:r>
              <a:rPr sz="800" b="1" spc="-5" dirty="0">
                <a:latin typeface="Times New Roman"/>
                <a:cs typeface="Times New Roman"/>
              </a:rPr>
              <a:t> </a:t>
            </a:r>
            <a:r>
              <a:rPr sz="800" b="1" spc="-10" dirty="0">
                <a:latin typeface="Times New Roman"/>
                <a:cs typeface="Times New Roman"/>
              </a:rPr>
              <a:t>YAPILMASI</a:t>
            </a:r>
            <a:r>
              <a:rPr sz="800" b="1" spc="-5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GEREKEN</a:t>
            </a:r>
            <a:r>
              <a:rPr sz="800" b="1" spc="-5" dirty="0">
                <a:latin typeface="Times New Roman"/>
                <a:cs typeface="Times New Roman"/>
              </a:rPr>
              <a:t> </a:t>
            </a:r>
            <a:r>
              <a:rPr sz="800" b="1" spc="-10" dirty="0">
                <a:latin typeface="Times New Roman"/>
                <a:cs typeface="Times New Roman"/>
              </a:rPr>
              <a:t>ÇALIŞMALAR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14895" y="1335646"/>
            <a:ext cx="4162425" cy="1285875"/>
          </a:xfrm>
          <a:custGeom>
            <a:avLst/>
            <a:gdLst/>
            <a:ahLst/>
            <a:cxnLst/>
            <a:rect l="l" t="t" r="r" b="b"/>
            <a:pathLst>
              <a:path w="4162425" h="1285875">
                <a:moveTo>
                  <a:pt x="4162120" y="0"/>
                </a:moveTo>
                <a:lnTo>
                  <a:pt x="4157700" y="0"/>
                </a:lnTo>
                <a:lnTo>
                  <a:pt x="4157700" y="4394"/>
                </a:lnTo>
                <a:lnTo>
                  <a:pt x="4157700" y="1281125"/>
                </a:lnTo>
                <a:lnTo>
                  <a:pt x="4406" y="1281125"/>
                </a:lnTo>
                <a:lnTo>
                  <a:pt x="4406" y="4394"/>
                </a:lnTo>
                <a:lnTo>
                  <a:pt x="4157700" y="4394"/>
                </a:lnTo>
                <a:lnTo>
                  <a:pt x="4157700" y="0"/>
                </a:lnTo>
                <a:lnTo>
                  <a:pt x="4406" y="0"/>
                </a:lnTo>
                <a:lnTo>
                  <a:pt x="0" y="0"/>
                </a:lnTo>
                <a:lnTo>
                  <a:pt x="0" y="4394"/>
                </a:lnTo>
                <a:lnTo>
                  <a:pt x="0" y="1281125"/>
                </a:lnTo>
                <a:lnTo>
                  <a:pt x="0" y="1285519"/>
                </a:lnTo>
                <a:lnTo>
                  <a:pt x="4406" y="1285519"/>
                </a:lnTo>
                <a:lnTo>
                  <a:pt x="4157700" y="1285519"/>
                </a:lnTo>
                <a:lnTo>
                  <a:pt x="4162107" y="1285519"/>
                </a:lnTo>
                <a:lnTo>
                  <a:pt x="4162107" y="1281125"/>
                </a:lnTo>
                <a:lnTo>
                  <a:pt x="4162107" y="4394"/>
                </a:lnTo>
                <a:lnTo>
                  <a:pt x="41621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2187" y="2826470"/>
            <a:ext cx="319659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spc="-10" dirty="0">
                <a:latin typeface="Times New Roman"/>
                <a:cs typeface="Times New Roman"/>
              </a:rPr>
              <a:t>PSİKOSOSYAL</a:t>
            </a:r>
            <a:r>
              <a:rPr sz="800" b="1" dirty="0">
                <a:latin typeface="Times New Roman"/>
                <a:cs typeface="Times New Roman"/>
              </a:rPr>
              <a:t> </a:t>
            </a:r>
            <a:r>
              <a:rPr sz="800" b="1" spc="-10" dirty="0">
                <a:latin typeface="Times New Roman"/>
                <a:cs typeface="Times New Roman"/>
              </a:rPr>
              <a:t>KORUMA,</a:t>
            </a:r>
            <a:r>
              <a:rPr sz="800" b="1" spc="5" dirty="0">
                <a:latin typeface="Times New Roman"/>
                <a:cs typeface="Times New Roman"/>
              </a:rPr>
              <a:t> </a:t>
            </a:r>
            <a:r>
              <a:rPr sz="800" b="1" spc="-10" dirty="0">
                <a:latin typeface="Times New Roman"/>
                <a:cs typeface="Times New Roman"/>
              </a:rPr>
              <a:t>ÖNLEME</a:t>
            </a:r>
            <a:r>
              <a:rPr sz="800" b="1" spc="5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VE</a:t>
            </a:r>
            <a:r>
              <a:rPr sz="800" b="1" spc="5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KRİZE </a:t>
            </a:r>
            <a:r>
              <a:rPr sz="800" b="1" spc="-10" dirty="0">
                <a:latin typeface="Times New Roman"/>
                <a:cs typeface="Times New Roman"/>
              </a:rPr>
              <a:t>MÜDAHALE</a:t>
            </a:r>
            <a:r>
              <a:rPr sz="800" b="1" spc="5" dirty="0">
                <a:latin typeface="Times New Roman"/>
                <a:cs typeface="Times New Roman"/>
              </a:rPr>
              <a:t> </a:t>
            </a:r>
            <a:r>
              <a:rPr sz="800" b="1" spc="-20" dirty="0">
                <a:latin typeface="Times New Roman"/>
                <a:cs typeface="Times New Roman"/>
              </a:rPr>
              <a:t>EKİBİ</a:t>
            </a:r>
            <a:endParaRPr sz="80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814895" y="3071508"/>
          <a:ext cx="4105274" cy="1836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0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15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9870">
                <a:tc>
                  <a:txBody>
                    <a:bodyPr/>
                    <a:lstStyle/>
                    <a:p>
                      <a:pPr marL="48895">
                        <a:lnSpc>
                          <a:spcPts val="919"/>
                        </a:lnSpc>
                      </a:pPr>
                      <a:r>
                        <a:rPr sz="800" b="1" spc="-35" dirty="0">
                          <a:latin typeface="Times New Roman"/>
                          <a:cs typeface="Times New Roman"/>
                        </a:rPr>
                        <a:t>Sra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919"/>
                        </a:lnSpc>
                      </a:pPr>
                      <a:r>
                        <a:rPr sz="800" b="1" spc="-185" dirty="0">
                          <a:latin typeface="Times New Roman"/>
                          <a:cs typeface="Times New Roman"/>
                        </a:rPr>
                        <a:t>Ad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Soyad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919"/>
                        </a:lnSpc>
                      </a:pP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Kurumu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919"/>
                        </a:lnSpc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Cep</a:t>
                      </a:r>
                      <a:r>
                        <a:rPr sz="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25" dirty="0">
                          <a:latin typeface="Times New Roman"/>
                          <a:cs typeface="Times New Roman"/>
                        </a:rPr>
                        <a:t>Tel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919"/>
                        </a:lnSpc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E-</a:t>
                      </a:r>
                      <a:r>
                        <a:rPr sz="8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Posta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05014" y="422275"/>
            <a:ext cx="4188460" cy="10515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110"/>
              </a:spcBef>
            </a:pPr>
            <a:r>
              <a:rPr sz="1000" b="1" dirty="0">
                <a:latin typeface="Times New Roman"/>
                <a:cs typeface="Times New Roman"/>
              </a:rPr>
              <a:t>Ek-</a:t>
            </a:r>
            <a:r>
              <a:rPr sz="1000" b="1" spc="-50" dirty="0">
                <a:latin typeface="Times New Roman"/>
                <a:cs typeface="Times New Roman"/>
              </a:rPr>
              <a:t>2</a:t>
            </a: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450975" marR="154940" indent="-1289685">
              <a:lnSpc>
                <a:spcPts val="1000"/>
              </a:lnSpc>
            </a:pPr>
            <a:r>
              <a:rPr sz="850" b="1" dirty="0">
                <a:latin typeface="Times New Roman"/>
                <a:cs typeface="Times New Roman"/>
              </a:rPr>
              <a:t>PSİKOSOSYAL</a:t>
            </a:r>
            <a:r>
              <a:rPr sz="850" b="1" spc="70" dirty="0">
                <a:latin typeface="Times New Roman"/>
                <a:cs typeface="Times New Roman"/>
              </a:rPr>
              <a:t> </a:t>
            </a:r>
            <a:r>
              <a:rPr sz="850" b="1" dirty="0">
                <a:latin typeface="Times New Roman"/>
                <a:cs typeface="Times New Roman"/>
              </a:rPr>
              <a:t>KORUMA,</a:t>
            </a:r>
            <a:r>
              <a:rPr sz="850" b="1" spc="70" dirty="0">
                <a:latin typeface="Times New Roman"/>
                <a:cs typeface="Times New Roman"/>
              </a:rPr>
              <a:t> </a:t>
            </a:r>
            <a:r>
              <a:rPr sz="850" b="1" dirty="0">
                <a:latin typeface="Times New Roman"/>
                <a:cs typeface="Times New Roman"/>
              </a:rPr>
              <a:t>ÖNLEME</a:t>
            </a:r>
            <a:r>
              <a:rPr sz="850" b="1" spc="70" dirty="0">
                <a:latin typeface="Times New Roman"/>
                <a:cs typeface="Times New Roman"/>
              </a:rPr>
              <a:t> </a:t>
            </a:r>
            <a:r>
              <a:rPr sz="850" b="1" dirty="0">
                <a:latin typeface="Times New Roman"/>
                <a:cs typeface="Times New Roman"/>
              </a:rPr>
              <a:t>VE</a:t>
            </a:r>
            <a:r>
              <a:rPr sz="850" b="1" spc="70" dirty="0">
                <a:latin typeface="Times New Roman"/>
                <a:cs typeface="Times New Roman"/>
              </a:rPr>
              <a:t> </a:t>
            </a:r>
            <a:r>
              <a:rPr sz="850" b="1" dirty="0">
                <a:latin typeface="Times New Roman"/>
                <a:cs typeface="Times New Roman"/>
              </a:rPr>
              <a:t>KRİZE</a:t>
            </a:r>
            <a:r>
              <a:rPr sz="850" b="1" spc="70" dirty="0">
                <a:latin typeface="Times New Roman"/>
                <a:cs typeface="Times New Roman"/>
              </a:rPr>
              <a:t> </a:t>
            </a:r>
            <a:r>
              <a:rPr sz="850" b="1" dirty="0">
                <a:latin typeface="Times New Roman"/>
                <a:cs typeface="Times New Roman"/>
              </a:rPr>
              <a:t>MÜDAHALE</a:t>
            </a:r>
            <a:r>
              <a:rPr sz="850" b="1" spc="70" dirty="0">
                <a:latin typeface="Times New Roman"/>
                <a:cs typeface="Times New Roman"/>
              </a:rPr>
              <a:t> </a:t>
            </a:r>
            <a:r>
              <a:rPr sz="850" b="1" spc="-10" dirty="0">
                <a:latin typeface="Times New Roman"/>
                <a:cs typeface="Times New Roman"/>
              </a:rPr>
              <a:t>HİZMETLERİ </a:t>
            </a:r>
            <a:r>
              <a:rPr sz="850" b="1" dirty="0">
                <a:latin typeface="Times New Roman"/>
                <a:cs typeface="Times New Roman"/>
              </a:rPr>
              <a:t>DESTEK</a:t>
            </a:r>
            <a:r>
              <a:rPr sz="850" b="1" spc="55" dirty="0">
                <a:latin typeface="Times New Roman"/>
                <a:cs typeface="Times New Roman"/>
              </a:rPr>
              <a:t> </a:t>
            </a:r>
            <a:r>
              <a:rPr sz="850" b="1" dirty="0">
                <a:latin typeface="Times New Roman"/>
                <a:cs typeface="Times New Roman"/>
              </a:rPr>
              <a:t>TALEP</a:t>
            </a:r>
            <a:r>
              <a:rPr sz="850" b="1" spc="55" dirty="0">
                <a:latin typeface="Times New Roman"/>
                <a:cs typeface="Times New Roman"/>
              </a:rPr>
              <a:t> </a:t>
            </a:r>
            <a:r>
              <a:rPr sz="850" b="1" spc="-10" dirty="0">
                <a:latin typeface="Times New Roman"/>
                <a:cs typeface="Times New Roman"/>
              </a:rPr>
              <a:t>FORMU</a:t>
            </a:r>
            <a:endParaRPr sz="850" dirty="0">
              <a:latin typeface="Times New Roman"/>
              <a:cs typeface="Times New Roman"/>
            </a:endParaRPr>
          </a:p>
          <a:p>
            <a:pPr marL="12700">
              <a:lnSpc>
                <a:spcPts val="965"/>
              </a:lnSpc>
            </a:pPr>
            <a:r>
              <a:rPr sz="850" i="1" dirty="0">
                <a:latin typeface="Times New Roman"/>
                <a:cs typeface="Times New Roman"/>
              </a:rPr>
              <a:t>(Krize</a:t>
            </a:r>
            <a:r>
              <a:rPr sz="850" i="1" spc="204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müdahaleyi</a:t>
            </a:r>
            <a:r>
              <a:rPr sz="850" i="1" spc="210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yapan</a:t>
            </a:r>
            <a:r>
              <a:rPr sz="850" i="1" spc="215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psikososyal</a:t>
            </a:r>
            <a:r>
              <a:rPr sz="850" i="1" spc="210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koruma,</a:t>
            </a:r>
            <a:r>
              <a:rPr sz="850" i="1" spc="210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önleme</a:t>
            </a:r>
            <a:r>
              <a:rPr sz="850" i="1" spc="210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ve</a:t>
            </a:r>
            <a:r>
              <a:rPr sz="850" i="1" spc="215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krize</a:t>
            </a:r>
            <a:r>
              <a:rPr sz="850" i="1" spc="215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müdahale</a:t>
            </a:r>
            <a:r>
              <a:rPr sz="850" i="1" spc="210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ekibi</a:t>
            </a:r>
            <a:r>
              <a:rPr sz="850" i="1" spc="210" dirty="0">
                <a:latin typeface="Times New Roman"/>
                <a:cs typeface="Times New Roman"/>
              </a:rPr>
              <a:t> </a:t>
            </a:r>
            <a:r>
              <a:rPr sz="850" i="1" spc="-45" dirty="0">
                <a:latin typeface="Times New Roman"/>
                <a:cs typeface="Times New Roman"/>
              </a:rPr>
              <a:t>tarafndan</a:t>
            </a:r>
            <a:endParaRPr sz="850" dirty="0">
              <a:latin typeface="Times New Roman"/>
              <a:cs typeface="Times New Roman"/>
            </a:endParaRPr>
          </a:p>
          <a:p>
            <a:pPr marL="12700" marR="5080">
              <a:lnSpc>
                <a:spcPts val="1150"/>
              </a:lnSpc>
              <a:spcBef>
                <a:spcPts val="55"/>
              </a:spcBef>
            </a:pPr>
            <a:r>
              <a:rPr sz="850" i="1" dirty="0">
                <a:latin typeface="Times New Roman"/>
                <a:cs typeface="Times New Roman"/>
              </a:rPr>
              <a:t>desteğe</a:t>
            </a:r>
            <a:r>
              <a:rPr sz="850" i="1" spc="335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ihtiyaç</a:t>
            </a:r>
            <a:r>
              <a:rPr sz="850" i="1" spc="335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duyulduğunda</a:t>
            </a:r>
            <a:r>
              <a:rPr sz="850" i="1" spc="340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doldurularak</a:t>
            </a:r>
            <a:r>
              <a:rPr sz="850" i="1" spc="335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il/ilçe</a:t>
            </a:r>
            <a:r>
              <a:rPr sz="850" i="1" spc="340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psikososyal</a:t>
            </a:r>
            <a:r>
              <a:rPr sz="850" i="1" spc="335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koruma,</a:t>
            </a:r>
            <a:r>
              <a:rPr sz="850" i="1" spc="340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önleme</a:t>
            </a:r>
            <a:r>
              <a:rPr sz="850" i="1" spc="335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ve</a:t>
            </a:r>
            <a:r>
              <a:rPr sz="850" i="1" spc="340" dirty="0">
                <a:latin typeface="Times New Roman"/>
                <a:cs typeface="Times New Roman"/>
              </a:rPr>
              <a:t> </a:t>
            </a:r>
            <a:r>
              <a:rPr sz="850" i="1" spc="-10" dirty="0">
                <a:latin typeface="Times New Roman"/>
                <a:cs typeface="Times New Roman"/>
              </a:rPr>
              <a:t>krize </a:t>
            </a:r>
            <a:r>
              <a:rPr sz="850" i="1" dirty="0">
                <a:latin typeface="Times New Roman"/>
                <a:cs typeface="Times New Roman"/>
              </a:rPr>
              <a:t>müdahale</a:t>
            </a:r>
            <a:r>
              <a:rPr sz="850" i="1" spc="55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ekibine</a:t>
            </a:r>
            <a:r>
              <a:rPr sz="850" i="1" spc="60" dirty="0">
                <a:latin typeface="Times New Roman"/>
                <a:cs typeface="Times New Roman"/>
              </a:rPr>
              <a:t> </a:t>
            </a:r>
            <a:r>
              <a:rPr sz="850" i="1" spc="-10" dirty="0">
                <a:latin typeface="Times New Roman"/>
                <a:cs typeface="Times New Roman"/>
              </a:rPr>
              <a:t>iletilecektir.)</a:t>
            </a:r>
            <a:endParaRPr sz="850" dirty="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138615"/>
              </p:ext>
            </p:extLst>
          </p:nvPr>
        </p:nvGraphicFramePr>
        <p:xfrm>
          <a:off x="805014" y="1717675"/>
          <a:ext cx="4157979" cy="5346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8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6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78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ts val="965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Okul/İlçe</a:t>
                      </a:r>
                      <a:r>
                        <a:rPr sz="8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5" dirty="0">
                          <a:latin typeface="Times New Roman"/>
                          <a:cs typeface="Times New Roman"/>
                        </a:rPr>
                        <a:t>Ad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49530">
                        <a:lnSpc>
                          <a:spcPts val="985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Adres/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Telefon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marL="49530">
                        <a:lnSpc>
                          <a:spcPts val="930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Öğrenci</a:t>
                      </a:r>
                      <a:r>
                        <a:rPr sz="85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Says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445">
                <a:tc>
                  <a:txBody>
                    <a:bodyPr/>
                    <a:lstStyle/>
                    <a:p>
                      <a:pPr marL="49530">
                        <a:lnSpc>
                          <a:spcPts val="935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Şube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Says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marL="49530">
                        <a:lnSpc>
                          <a:spcPts val="930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Öğretmen</a:t>
                      </a:r>
                      <a:r>
                        <a:rPr sz="85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Says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49530">
                        <a:lnSpc>
                          <a:spcPts val="975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Okul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Müdürünün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ts val="955"/>
                        </a:lnSpc>
                      </a:pPr>
                      <a:r>
                        <a:rPr sz="850" spc="-140" dirty="0">
                          <a:latin typeface="Times New Roman"/>
                          <a:cs typeface="Times New Roman"/>
                        </a:rPr>
                        <a:t>Ad-</a:t>
                      </a:r>
                      <a:r>
                        <a:rPr sz="850" spc="-80" dirty="0">
                          <a:latin typeface="Times New Roman"/>
                          <a:cs typeface="Times New Roman"/>
                        </a:rPr>
                        <a:t>Soyad/</a:t>
                      </a:r>
                      <a:r>
                        <a:rPr sz="85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Cep</a:t>
                      </a:r>
                      <a:r>
                        <a:rPr sz="85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Telefonu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marL="49530" marR="212090">
                        <a:lnSpc>
                          <a:spcPts val="1000"/>
                        </a:lnSpc>
                        <a:spcBef>
                          <a:spcPts val="15"/>
                        </a:spcBef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Rehberlik</a:t>
                      </a:r>
                      <a:r>
                        <a:rPr sz="85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Öğretmenin</a:t>
                      </a:r>
                      <a:r>
                        <a:rPr sz="85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40" dirty="0">
                          <a:latin typeface="Times New Roman"/>
                          <a:cs typeface="Times New Roman"/>
                        </a:rPr>
                        <a:t>Ad-</a:t>
                      </a:r>
                      <a:r>
                        <a:rPr sz="850" spc="-80" dirty="0">
                          <a:latin typeface="Times New Roman"/>
                          <a:cs typeface="Times New Roman"/>
                        </a:rPr>
                        <a:t>Soyad/</a:t>
                      </a:r>
                      <a:r>
                        <a:rPr sz="85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Cep</a:t>
                      </a:r>
                      <a:r>
                        <a:rPr sz="85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Telefonu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0195">
                <a:tc>
                  <a:txBody>
                    <a:bodyPr/>
                    <a:lstStyle/>
                    <a:p>
                      <a:pPr marL="49530" marR="205740">
                        <a:lnSpc>
                          <a:spcPts val="1000"/>
                        </a:lnSpc>
                        <a:spcBef>
                          <a:spcPts val="20"/>
                        </a:spcBef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Travmaya/Krize</a:t>
                      </a:r>
                      <a:r>
                        <a:rPr sz="85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Yol</a:t>
                      </a:r>
                      <a:r>
                        <a:rPr sz="85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Açan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 Olayla</a:t>
                      </a:r>
                      <a:r>
                        <a:rPr sz="85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İlgili</a:t>
                      </a:r>
                      <a:r>
                        <a:rPr sz="8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Bilgi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ts val="955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(Yeri,</a:t>
                      </a:r>
                      <a:r>
                        <a:rPr sz="8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Saati,</a:t>
                      </a:r>
                      <a:r>
                        <a:rPr sz="8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Tarihi,</a:t>
                      </a:r>
                      <a:r>
                        <a:rPr sz="8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Nasl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ts val="1010"/>
                        </a:lnSpc>
                      </a:pPr>
                      <a:r>
                        <a:rPr sz="850" spc="-10" dirty="0">
                          <a:latin typeface="Times New Roman"/>
                          <a:cs typeface="Times New Roman"/>
                        </a:rPr>
                        <a:t>Geliştiği)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6905">
                <a:tc>
                  <a:txBody>
                    <a:bodyPr/>
                    <a:lstStyle/>
                    <a:p>
                      <a:pPr marL="49530" marR="57150">
                        <a:lnSpc>
                          <a:spcPts val="1000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Okul/ilçe</a:t>
                      </a:r>
                      <a:r>
                        <a:rPr sz="85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ekibinin</a:t>
                      </a:r>
                      <a:r>
                        <a:rPr sz="85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destek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isteme</a:t>
                      </a:r>
                      <a:r>
                        <a:rPr sz="8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nedeni</a:t>
                      </a:r>
                      <a:r>
                        <a:rPr sz="85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(Okul/ilçe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ekibinin</a:t>
                      </a:r>
                      <a:r>
                        <a:rPr sz="85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olaydan</a:t>
                      </a:r>
                      <a:r>
                        <a:rPr sz="85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etkilenmiş </a:t>
                      </a:r>
                      <a:r>
                        <a:rPr sz="850" spc="-75" dirty="0">
                          <a:latin typeface="Times New Roman"/>
                          <a:cs typeface="Times New Roman"/>
                        </a:rPr>
                        <a:t>olmas,</a:t>
                      </a:r>
                      <a:r>
                        <a:rPr sz="8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personel</a:t>
                      </a:r>
                      <a:r>
                        <a:rPr sz="8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kapasitesinin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yetersiz</a:t>
                      </a:r>
                      <a:r>
                        <a:rPr sz="85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95" dirty="0">
                          <a:latin typeface="Times New Roman"/>
                          <a:cs typeface="Times New Roman"/>
                        </a:rPr>
                        <a:t>olmas</a:t>
                      </a:r>
                      <a:r>
                        <a:rPr sz="85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vb.)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235">
                <a:tc rowSpan="2">
                  <a:txBody>
                    <a:bodyPr/>
                    <a:lstStyle/>
                    <a:p>
                      <a:pPr marL="49530">
                        <a:lnSpc>
                          <a:spcPts val="965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Risk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75" dirty="0">
                          <a:latin typeface="Times New Roman"/>
                          <a:cs typeface="Times New Roman"/>
                        </a:rPr>
                        <a:t>altnda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olduğu</a:t>
                      </a:r>
                      <a:r>
                        <a:rPr sz="8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düşünülen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ts val="94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Kişi</a:t>
                      </a:r>
                      <a:r>
                        <a:rPr sz="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35" dirty="0">
                          <a:latin typeface="Times New Roman"/>
                          <a:cs typeface="Times New Roman"/>
                        </a:rPr>
                        <a:t>Says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ts val="915"/>
                        </a:lnSpc>
                      </a:pP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Öğrenci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915"/>
                        </a:lnSpc>
                      </a:pP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Öğretmen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15"/>
                        </a:lnSpc>
                      </a:pPr>
                      <a:r>
                        <a:rPr sz="800" b="1" spc="-20" dirty="0">
                          <a:latin typeface="Times New Roman"/>
                          <a:cs typeface="Times New Roman"/>
                        </a:rPr>
                        <a:t>Veli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170">
                        <a:lnSpc>
                          <a:spcPts val="915"/>
                        </a:lnSpc>
                      </a:pP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Diğer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6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442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9530" marR="42545" algn="just">
                        <a:lnSpc>
                          <a:spcPts val="1000"/>
                        </a:lnSpc>
                        <a:spcBef>
                          <a:spcPts val="5"/>
                        </a:spcBef>
                        <a:tabLst>
                          <a:tab pos="868680" algn="l"/>
                        </a:tabLst>
                      </a:pPr>
                      <a:r>
                        <a:rPr sz="850" spc="-10" dirty="0">
                          <a:latin typeface="Times New Roman"/>
                          <a:cs typeface="Times New Roman"/>
                        </a:rPr>
                        <a:t>Okul/İlçe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Psikososyal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Koruma,</a:t>
                      </a:r>
                      <a:r>
                        <a:rPr sz="850" spc="4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Önleme</a:t>
                      </a:r>
                      <a:r>
                        <a:rPr sz="850" spc="4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sz="850" spc="4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Krize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Müdahale</a:t>
                      </a:r>
                      <a:r>
                        <a:rPr sz="850" spc="16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Ekibi</a:t>
                      </a:r>
                      <a:r>
                        <a:rPr sz="850" spc="15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850" spc="-65" dirty="0">
                          <a:latin typeface="Times New Roman"/>
                          <a:cs typeface="Times New Roman"/>
                        </a:rPr>
                        <a:t>Tarafndan</a:t>
                      </a:r>
                      <a:r>
                        <a:rPr sz="85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80" dirty="0">
                          <a:latin typeface="Times New Roman"/>
                          <a:cs typeface="Times New Roman"/>
                        </a:rPr>
                        <a:t>Yaplan</a:t>
                      </a:r>
                      <a:r>
                        <a:rPr sz="85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Çalşmalar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49530" marR="973455">
                        <a:lnSpc>
                          <a:spcPts val="1000"/>
                        </a:lnSpc>
                        <a:spcBef>
                          <a:spcPts val="15"/>
                        </a:spcBef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55" dirty="0">
                          <a:latin typeface="Times New Roman"/>
                          <a:cs typeface="Times New Roman"/>
                        </a:rPr>
                        <a:t>İlkyardm</a:t>
                      </a:r>
                      <a:r>
                        <a:rPr sz="8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müdahalesinin</a:t>
                      </a:r>
                      <a:r>
                        <a:rPr sz="8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45" dirty="0">
                          <a:latin typeface="Times New Roman"/>
                          <a:cs typeface="Times New Roman"/>
                        </a:rPr>
                        <a:t>yaplmas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 (</a:t>
                      </a:r>
                      <a:r>
                        <a:rPr sz="85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Güvenlik</a:t>
                      </a:r>
                      <a:r>
                        <a:rPr sz="8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önlemlerinin</a:t>
                      </a:r>
                      <a:r>
                        <a:rPr sz="85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5" dirty="0">
                          <a:latin typeface="Times New Roman"/>
                          <a:cs typeface="Times New Roman"/>
                        </a:rPr>
                        <a:t>alnmas</a:t>
                      </a: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ts val="955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5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95" dirty="0">
                          <a:latin typeface="Times New Roman"/>
                          <a:cs typeface="Times New Roman"/>
                        </a:rPr>
                        <a:t>Sağlk</a:t>
                      </a:r>
                      <a:r>
                        <a:rPr sz="85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sz="8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güvenlik</a:t>
                      </a:r>
                      <a:r>
                        <a:rPr sz="8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ekipleriyle</a:t>
                      </a:r>
                      <a:r>
                        <a:rPr sz="85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iletişime</a:t>
                      </a:r>
                      <a:r>
                        <a:rPr sz="85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geçilmesi</a:t>
                      </a: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49530" marR="1200150">
                        <a:lnSpc>
                          <a:spcPts val="1000"/>
                        </a:lnSpc>
                        <a:spcBef>
                          <a:spcPts val="35"/>
                        </a:spcBef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İl/İlçe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MEM’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bilgi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verilmesi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Görev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95" dirty="0">
                          <a:latin typeface="Times New Roman"/>
                          <a:cs typeface="Times New Roman"/>
                        </a:rPr>
                        <a:t>dağlmnn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10" dirty="0">
                          <a:latin typeface="Times New Roman"/>
                          <a:cs typeface="Times New Roman"/>
                        </a:rPr>
                        <a:t>yaplmas</a:t>
                      </a: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ts val="955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Öğretmenlerin</a:t>
                      </a:r>
                      <a:r>
                        <a:rPr sz="8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bilgilendirilmesi</a:t>
                      </a: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49530" marR="1220470">
                        <a:lnSpc>
                          <a:spcPts val="1000"/>
                        </a:lnSpc>
                        <a:spcBef>
                          <a:spcPts val="40"/>
                        </a:spcBef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Öğrencilerin</a:t>
                      </a:r>
                      <a:r>
                        <a:rPr sz="8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bilgilendirilmesi</a:t>
                      </a:r>
                      <a:r>
                        <a:rPr sz="85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Velilerin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bilgilendirilmesi</a:t>
                      </a: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ts val="915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5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40" dirty="0">
                          <a:latin typeface="Times New Roman"/>
                          <a:cs typeface="Times New Roman"/>
                        </a:rPr>
                        <a:t>Yardmc</a:t>
                      </a:r>
                      <a:r>
                        <a:rPr sz="8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personelin</a:t>
                      </a:r>
                      <a:r>
                        <a:rPr sz="85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bilgilendirilmesi</a:t>
                      </a:r>
                      <a:endParaRPr sz="8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24998" y="1106303"/>
          <a:ext cx="4157345" cy="3812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8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9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09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 marR="671830">
                        <a:lnSpc>
                          <a:spcPts val="1000"/>
                        </a:lnSpc>
                        <a:spcBef>
                          <a:spcPts val="20"/>
                        </a:spcBef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Psikososyal</a:t>
                      </a:r>
                      <a:r>
                        <a:rPr sz="8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destek</a:t>
                      </a:r>
                      <a:r>
                        <a:rPr sz="8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95" dirty="0">
                          <a:latin typeface="Times New Roman"/>
                          <a:cs typeface="Times New Roman"/>
                        </a:rPr>
                        <a:t>programnn</a:t>
                      </a:r>
                      <a:r>
                        <a:rPr sz="8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65" dirty="0">
                          <a:latin typeface="Times New Roman"/>
                          <a:cs typeface="Times New Roman"/>
                        </a:rPr>
                        <a:t>uygulanmas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 (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Öğrenci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oturumu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ts val="955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Öğretmen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oturumu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ts val="994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Veli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oturumu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9530" marR="1144905">
                        <a:lnSpc>
                          <a:spcPts val="1000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Bireysel</a:t>
                      </a:r>
                      <a:r>
                        <a:rPr sz="8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90" dirty="0">
                          <a:latin typeface="Times New Roman"/>
                          <a:cs typeface="Times New Roman"/>
                        </a:rPr>
                        <a:t>çalşmalarn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50" dirty="0">
                          <a:latin typeface="Times New Roman"/>
                          <a:cs typeface="Times New Roman"/>
                        </a:rPr>
                        <a:t>yaplmas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 (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Grup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14" dirty="0">
                          <a:latin typeface="Times New Roman"/>
                          <a:cs typeface="Times New Roman"/>
                        </a:rPr>
                        <a:t>çalşmalarnn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10" dirty="0">
                          <a:latin typeface="Times New Roman"/>
                          <a:cs typeface="Times New Roman"/>
                        </a:rPr>
                        <a:t>yaplmas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 (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Diğer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…....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marL="49530">
                        <a:lnSpc>
                          <a:spcPts val="985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İşbirliği</a:t>
                      </a:r>
                      <a:r>
                        <a:rPr sz="85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80" dirty="0">
                          <a:latin typeface="Times New Roman"/>
                          <a:cs typeface="Times New Roman"/>
                        </a:rPr>
                        <a:t>Yaplan</a:t>
                      </a:r>
                      <a:r>
                        <a:rPr sz="85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Kurumlar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6825">
                <a:tc>
                  <a:txBody>
                    <a:bodyPr/>
                    <a:lstStyle/>
                    <a:p>
                      <a:pPr marL="49530" marR="154940" algn="just">
                        <a:lnSpc>
                          <a:spcPts val="1000"/>
                        </a:lnSpc>
                        <a:spcBef>
                          <a:spcPts val="15"/>
                        </a:spcBef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İl/İlçe</a:t>
                      </a:r>
                      <a:r>
                        <a:rPr sz="85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Psikososyal</a:t>
                      </a:r>
                      <a:r>
                        <a:rPr sz="85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Koruma,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Önleme</a:t>
                      </a:r>
                      <a:r>
                        <a:rPr sz="8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sz="85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Krize</a:t>
                      </a:r>
                      <a:r>
                        <a:rPr sz="8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Müdahale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Ekibinden</a:t>
                      </a:r>
                      <a:r>
                        <a:rPr sz="85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30" dirty="0">
                          <a:latin typeface="Times New Roman"/>
                          <a:cs typeface="Times New Roman"/>
                        </a:rPr>
                        <a:t>Yaplmas</a:t>
                      </a:r>
                      <a:r>
                        <a:rPr sz="85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Talep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Edilen</a:t>
                      </a:r>
                      <a:r>
                        <a:rPr sz="85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Çalşmalar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 marR="1071245">
                        <a:lnSpc>
                          <a:spcPts val="1000"/>
                        </a:lnSpc>
                        <a:spcBef>
                          <a:spcPts val="15"/>
                        </a:spcBef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Psikososyal</a:t>
                      </a:r>
                      <a:r>
                        <a:rPr sz="8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destek</a:t>
                      </a:r>
                      <a:r>
                        <a:rPr sz="8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40" dirty="0">
                          <a:latin typeface="Times New Roman"/>
                          <a:cs typeface="Times New Roman"/>
                        </a:rPr>
                        <a:t>programlarndan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 (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Öğrenci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oturumu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ts val="955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Öğretmen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oturumu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ts val="994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Veli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oturumu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9530" marR="1685925">
                        <a:lnSpc>
                          <a:spcPts val="1000"/>
                        </a:lnSpc>
                        <a:spcBef>
                          <a:spcPts val="35"/>
                        </a:spcBef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Bireysel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65" dirty="0">
                          <a:latin typeface="Times New Roman"/>
                          <a:cs typeface="Times New Roman"/>
                        </a:rPr>
                        <a:t>çalşmalar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 (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Grup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çalşmalar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ts val="955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5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Öğrenci</a:t>
                      </a:r>
                      <a:r>
                        <a:rPr sz="85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bilgilendirme/eğitim</a:t>
                      </a:r>
                      <a:r>
                        <a:rPr sz="85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çalşmalar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9530" marR="648970">
                        <a:lnSpc>
                          <a:spcPts val="1000"/>
                        </a:lnSpc>
                        <a:spcBef>
                          <a:spcPts val="40"/>
                        </a:spcBef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5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Öğretmen</a:t>
                      </a:r>
                      <a:r>
                        <a:rPr sz="85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bilgilendirme/eğitim</a:t>
                      </a:r>
                      <a:r>
                        <a:rPr sz="85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10" dirty="0">
                          <a:latin typeface="Times New Roman"/>
                          <a:cs typeface="Times New Roman"/>
                        </a:rPr>
                        <a:t>çalşmalar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 (</a:t>
                      </a:r>
                      <a:r>
                        <a:rPr sz="85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Veli</a:t>
                      </a:r>
                      <a:r>
                        <a:rPr sz="85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bilgilendirme/eğitim</a:t>
                      </a:r>
                      <a:r>
                        <a:rPr sz="8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çalşmalar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ts val="955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5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40" dirty="0">
                          <a:latin typeface="Times New Roman"/>
                          <a:cs typeface="Times New Roman"/>
                        </a:rPr>
                        <a:t>Yardmc</a:t>
                      </a:r>
                      <a:r>
                        <a:rPr sz="85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personel</a:t>
                      </a:r>
                      <a:r>
                        <a:rPr sz="85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bilgilendirme/eğitim</a:t>
                      </a:r>
                      <a:r>
                        <a:rPr sz="85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çalşmalar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ts val="1010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Diğer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…....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2504677" y="5408226"/>
            <a:ext cx="2085975" cy="4114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50" spc="-10" dirty="0">
                <a:latin typeface="Times New Roman"/>
                <a:cs typeface="Times New Roman"/>
              </a:rPr>
              <a:t>……./……./……</a:t>
            </a:r>
            <a:endParaRPr sz="8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50">
              <a:latin typeface="Times New Roman"/>
              <a:cs typeface="Times New Roman"/>
            </a:endParaRPr>
          </a:p>
          <a:p>
            <a:pPr marL="810260">
              <a:lnSpc>
                <a:spcPct val="100000"/>
              </a:lnSpc>
            </a:pPr>
            <a:r>
              <a:rPr sz="850" dirty="0">
                <a:latin typeface="Times New Roman"/>
                <a:cs typeface="Times New Roman"/>
              </a:rPr>
              <a:t>OKUL/KURUM</a:t>
            </a:r>
            <a:r>
              <a:rPr sz="850" spc="70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MÜDÜRÜ</a:t>
            </a:r>
            <a:endParaRPr sz="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12417" y="376002"/>
            <a:ext cx="4187825" cy="926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z="1000" b="1" dirty="0">
                <a:latin typeface="Times New Roman"/>
                <a:cs typeface="Times New Roman"/>
              </a:rPr>
              <a:t>Ek-</a:t>
            </a:r>
            <a:r>
              <a:rPr sz="1000" b="1" spc="-50" dirty="0">
                <a:latin typeface="Times New Roman"/>
                <a:cs typeface="Times New Roman"/>
              </a:rPr>
              <a:t>3</a:t>
            </a:r>
            <a:endParaRPr sz="1000" dirty="0">
              <a:latin typeface="Times New Roman"/>
              <a:cs typeface="Times New Roman"/>
            </a:endParaRPr>
          </a:p>
          <a:p>
            <a:pPr marL="1584325" marR="153670" indent="-1423035">
              <a:lnSpc>
                <a:spcPts val="1000"/>
              </a:lnSpc>
              <a:spcBef>
                <a:spcPts val="925"/>
              </a:spcBef>
            </a:pPr>
            <a:r>
              <a:rPr sz="850" b="1" dirty="0">
                <a:latin typeface="Times New Roman"/>
                <a:cs typeface="Times New Roman"/>
              </a:rPr>
              <a:t>PSİKOSOSYAL</a:t>
            </a:r>
            <a:r>
              <a:rPr sz="850" b="1" spc="70" dirty="0">
                <a:latin typeface="Times New Roman"/>
                <a:cs typeface="Times New Roman"/>
              </a:rPr>
              <a:t> </a:t>
            </a:r>
            <a:r>
              <a:rPr sz="850" b="1" dirty="0">
                <a:latin typeface="Times New Roman"/>
                <a:cs typeface="Times New Roman"/>
              </a:rPr>
              <a:t>KORUMA,</a:t>
            </a:r>
            <a:r>
              <a:rPr sz="850" b="1" spc="70" dirty="0">
                <a:latin typeface="Times New Roman"/>
                <a:cs typeface="Times New Roman"/>
              </a:rPr>
              <a:t> </a:t>
            </a:r>
            <a:r>
              <a:rPr sz="850" b="1" dirty="0">
                <a:latin typeface="Times New Roman"/>
                <a:cs typeface="Times New Roman"/>
              </a:rPr>
              <a:t>ÖNLEME</a:t>
            </a:r>
            <a:r>
              <a:rPr sz="850" b="1" spc="70" dirty="0">
                <a:latin typeface="Times New Roman"/>
                <a:cs typeface="Times New Roman"/>
              </a:rPr>
              <a:t> </a:t>
            </a:r>
            <a:r>
              <a:rPr sz="850" b="1" dirty="0">
                <a:latin typeface="Times New Roman"/>
                <a:cs typeface="Times New Roman"/>
              </a:rPr>
              <a:t>VE</a:t>
            </a:r>
            <a:r>
              <a:rPr sz="850" b="1" spc="70" dirty="0">
                <a:latin typeface="Times New Roman"/>
                <a:cs typeface="Times New Roman"/>
              </a:rPr>
              <a:t> </a:t>
            </a:r>
            <a:r>
              <a:rPr sz="850" b="1" dirty="0">
                <a:latin typeface="Times New Roman"/>
                <a:cs typeface="Times New Roman"/>
              </a:rPr>
              <a:t>KRİZE</a:t>
            </a:r>
            <a:r>
              <a:rPr sz="850" b="1" spc="70" dirty="0">
                <a:latin typeface="Times New Roman"/>
                <a:cs typeface="Times New Roman"/>
              </a:rPr>
              <a:t> </a:t>
            </a:r>
            <a:r>
              <a:rPr sz="850" b="1" dirty="0">
                <a:latin typeface="Times New Roman"/>
                <a:cs typeface="Times New Roman"/>
              </a:rPr>
              <a:t>MÜDAHALE</a:t>
            </a:r>
            <a:r>
              <a:rPr sz="850" b="1" spc="70" dirty="0">
                <a:latin typeface="Times New Roman"/>
                <a:cs typeface="Times New Roman"/>
              </a:rPr>
              <a:t> </a:t>
            </a:r>
            <a:r>
              <a:rPr sz="850" b="1" spc="-10" dirty="0">
                <a:latin typeface="Times New Roman"/>
                <a:cs typeface="Times New Roman"/>
              </a:rPr>
              <a:t>HİZMETLERİ </a:t>
            </a:r>
            <a:r>
              <a:rPr sz="850" b="1" dirty="0">
                <a:latin typeface="Times New Roman"/>
                <a:cs typeface="Times New Roman"/>
              </a:rPr>
              <a:t>ÇALIŞMA</a:t>
            </a:r>
            <a:r>
              <a:rPr sz="850" b="1" spc="65" dirty="0">
                <a:latin typeface="Times New Roman"/>
                <a:cs typeface="Times New Roman"/>
              </a:rPr>
              <a:t> </a:t>
            </a:r>
            <a:r>
              <a:rPr sz="850" b="1" spc="-10" dirty="0">
                <a:latin typeface="Times New Roman"/>
                <a:cs typeface="Times New Roman"/>
              </a:rPr>
              <a:t>RAPORU</a:t>
            </a:r>
            <a:endParaRPr sz="8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 dirty="0">
              <a:latin typeface="Times New Roman"/>
              <a:cs typeface="Times New Roman"/>
            </a:endParaRPr>
          </a:p>
          <a:p>
            <a:pPr marL="12700" marR="5080">
              <a:lnSpc>
                <a:spcPts val="1000"/>
              </a:lnSpc>
              <a:spcBef>
                <a:spcPts val="5"/>
              </a:spcBef>
            </a:pPr>
            <a:r>
              <a:rPr sz="850" i="1" dirty="0">
                <a:latin typeface="Times New Roman"/>
                <a:cs typeface="Times New Roman"/>
              </a:rPr>
              <a:t>(İl/İlçe/Okul</a:t>
            </a:r>
            <a:r>
              <a:rPr sz="850" i="1" spc="215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Psikososyal</a:t>
            </a:r>
            <a:r>
              <a:rPr sz="850" i="1" spc="220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Koruma,</a:t>
            </a:r>
            <a:r>
              <a:rPr sz="850" i="1" spc="220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Önleme</a:t>
            </a:r>
            <a:r>
              <a:rPr sz="850" i="1" spc="220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ve</a:t>
            </a:r>
            <a:r>
              <a:rPr sz="850" i="1" spc="220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Krize</a:t>
            </a:r>
            <a:r>
              <a:rPr sz="850" i="1" spc="220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Müdahale</a:t>
            </a:r>
            <a:r>
              <a:rPr sz="850" i="1" spc="215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Ekibi</a:t>
            </a:r>
            <a:r>
              <a:rPr sz="850" i="1" spc="220" dirty="0">
                <a:latin typeface="Times New Roman"/>
                <a:cs typeface="Times New Roman"/>
              </a:rPr>
              <a:t> </a:t>
            </a:r>
            <a:r>
              <a:rPr sz="850" i="1" spc="-45" dirty="0">
                <a:latin typeface="Times New Roman"/>
                <a:cs typeface="Times New Roman"/>
              </a:rPr>
              <a:t>tarafndan</a:t>
            </a:r>
            <a:r>
              <a:rPr sz="850" i="1" spc="215" dirty="0">
                <a:latin typeface="Times New Roman"/>
                <a:cs typeface="Times New Roman"/>
              </a:rPr>
              <a:t> </a:t>
            </a:r>
            <a:r>
              <a:rPr sz="850" i="1" spc="-10" dirty="0">
                <a:latin typeface="Times New Roman"/>
                <a:cs typeface="Times New Roman"/>
              </a:rPr>
              <a:t>müdahale </a:t>
            </a:r>
            <a:r>
              <a:rPr sz="850" i="1" dirty="0">
                <a:latin typeface="Times New Roman"/>
                <a:cs typeface="Times New Roman"/>
              </a:rPr>
              <a:t>süresine</a:t>
            </a:r>
            <a:r>
              <a:rPr sz="850" i="1" spc="50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göre</a:t>
            </a:r>
            <a:r>
              <a:rPr sz="850" i="1" spc="55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günlük,</a:t>
            </a:r>
            <a:r>
              <a:rPr sz="850" i="1" spc="55" dirty="0">
                <a:latin typeface="Times New Roman"/>
                <a:cs typeface="Times New Roman"/>
              </a:rPr>
              <a:t> </a:t>
            </a:r>
            <a:r>
              <a:rPr sz="850" i="1" spc="-65" dirty="0">
                <a:latin typeface="Times New Roman"/>
                <a:cs typeface="Times New Roman"/>
              </a:rPr>
              <a:t>haftalk,</a:t>
            </a:r>
            <a:r>
              <a:rPr sz="850" i="1" spc="55" dirty="0">
                <a:latin typeface="Times New Roman"/>
                <a:cs typeface="Times New Roman"/>
              </a:rPr>
              <a:t> </a:t>
            </a:r>
            <a:r>
              <a:rPr sz="850" i="1" spc="-114" dirty="0">
                <a:latin typeface="Times New Roman"/>
                <a:cs typeface="Times New Roman"/>
              </a:rPr>
              <a:t>aylk</a:t>
            </a:r>
            <a:r>
              <a:rPr sz="850" i="1" spc="55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periyotlarda</a:t>
            </a:r>
            <a:r>
              <a:rPr sz="850" i="1" spc="55" dirty="0">
                <a:latin typeface="Times New Roman"/>
                <a:cs typeface="Times New Roman"/>
              </a:rPr>
              <a:t> </a:t>
            </a:r>
            <a:r>
              <a:rPr sz="850" i="1" spc="-10" dirty="0">
                <a:latin typeface="Times New Roman"/>
                <a:cs typeface="Times New Roman"/>
              </a:rPr>
              <a:t>doldurulacaktr.)</a:t>
            </a:r>
            <a:endParaRPr sz="850" dirty="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473210"/>
              </p:ext>
            </p:extLst>
          </p:nvPr>
        </p:nvGraphicFramePr>
        <p:xfrm>
          <a:off x="812417" y="1565275"/>
          <a:ext cx="4156709" cy="4584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5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8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marL="49530">
                        <a:lnSpc>
                          <a:spcPts val="985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Okulun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5" dirty="0">
                          <a:latin typeface="Times New Roman"/>
                          <a:cs typeface="Times New Roman"/>
                        </a:rPr>
                        <a:t>Ad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marL="49530">
                        <a:lnSpc>
                          <a:spcPts val="985"/>
                        </a:lnSpc>
                      </a:pPr>
                      <a:r>
                        <a:rPr sz="850" spc="-20" dirty="0">
                          <a:latin typeface="Times New Roman"/>
                          <a:cs typeface="Times New Roman"/>
                        </a:rPr>
                        <a:t>Olay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marL="49530">
                        <a:lnSpc>
                          <a:spcPts val="985"/>
                        </a:lnSpc>
                      </a:pPr>
                      <a:r>
                        <a:rPr sz="850" spc="-80" dirty="0">
                          <a:latin typeface="Times New Roman"/>
                          <a:cs typeface="Times New Roman"/>
                        </a:rPr>
                        <a:t>Çalşma</a:t>
                      </a:r>
                      <a:r>
                        <a:rPr sz="85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80" dirty="0">
                          <a:latin typeface="Times New Roman"/>
                          <a:cs typeface="Times New Roman"/>
                        </a:rPr>
                        <a:t>Yaplan</a:t>
                      </a:r>
                      <a:r>
                        <a:rPr sz="85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Tarihler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49530">
                        <a:lnSpc>
                          <a:spcPts val="990"/>
                        </a:lnSpc>
                      </a:pPr>
                      <a:r>
                        <a:rPr sz="850" spc="-125" dirty="0">
                          <a:latin typeface="Times New Roman"/>
                          <a:cs typeface="Times New Roman"/>
                        </a:rPr>
                        <a:t>Çalşmay</a:t>
                      </a:r>
                      <a:r>
                        <a:rPr sz="85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Yapan</a:t>
                      </a:r>
                      <a:r>
                        <a:rPr sz="85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Ekip</a:t>
                      </a:r>
                      <a:r>
                        <a:rPr sz="85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Üyeleri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370">
                <a:tc rowSpan="2">
                  <a:txBody>
                    <a:bodyPr/>
                    <a:lstStyle/>
                    <a:p>
                      <a:pPr marL="49530" marR="345440">
                        <a:lnSpc>
                          <a:spcPts val="1000"/>
                        </a:lnSpc>
                        <a:spcBef>
                          <a:spcPts val="15"/>
                        </a:spcBef>
                      </a:pPr>
                      <a:r>
                        <a:rPr sz="850" spc="-80" dirty="0">
                          <a:latin typeface="Times New Roman"/>
                          <a:cs typeface="Times New Roman"/>
                        </a:rPr>
                        <a:t>Yaplan</a:t>
                      </a:r>
                      <a:r>
                        <a:rPr sz="85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Çalşmalar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(Psikososyal</a:t>
                      </a:r>
                      <a:r>
                        <a:rPr sz="85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Destek</a:t>
                      </a:r>
                      <a:r>
                        <a:rPr sz="85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70" dirty="0">
                          <a:latin typeface="Times New Roman"/>
                          <a:cs typeface="Times New Roman"/>
                        </a:rPr>
                        <a:t>Program)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 marR="297815">
                        <a:lnSpc>
                          <a:spcPts val="1000"/>
                        </a:lnSpc>
                        <a:spcBef>
                          <a:spcPts val="15"/>
                        </a:spcBef>
                      </a:pPr>
                      <a:r>
                        <a:rPr sz="850" spc="-10" dirty="0">
                          <a:latin typeface="Times New Roman"/>
                          <a:cs typeface="Times New Roman"/>
                        </a:rPr>
                        <a:t>Uygulanan Etkinlik/Oturum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985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Uygulanan</a:t>
                      </a:r>
                      <a:r>
                        <a:rPr sz="8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Kişi/Grup</a:t>
                      </a:r>
                      <a:endParaRPr sz="8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37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370">
                <a:tc>
                  <a:txBody>
                    <a:bodyPr/>
                    <a:lstStyle/>
                    <a:p>
                      <a:pPr marL="49530">
                        <a:lnSpc>
                          <a:spcPts val="985"/>
                        </a:lnSpc>
                      </a:pPr>
                      <a:r>
                        <a:rPr sz="850" spc="-80" dirty="0">
                          <a:latin typeface="Times New Roman"/>
                          <a:cs typeface="Times New Roman"/>
                        </a:rPr>
                        <a:t>Yaplan</a:t>
                      </a:r>
                      <a:r>
                        <a:rPr sz="85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Diğer</a:t>
                      </a:r>
                      <a:r>
                        <a:rPr sz="85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Çalşmalar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905">
                <a:tc>
                  <a:txBody>
                    <a:bodyPr/>
                    <a:lstStyle/>
                    <a:p>
                      <a:pPr marL="49530" marR="304800">
                        <a:lnSpc>
                          <a:spcPts val="1000"/>
                        </a:lnSpc>
                        <a:spcBef>
                          <a:spcPts val="20"/>
                        </a:spcBef>
                      </a:pPr>
                      <a:r>
                        <a:rPr sz="850" spc="-80" dirty="0">
                          <a:latin typeface="Times New Roman"/>
                          <a:cs typeface="Times New Roman"/>
                        </a:rPr>
                        <a:t>Yaplan</a:t>
                      </a:r>
                      <a:r>
                        <a:rPr sz="85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65" dirty="0">
                          <a:latin typeface="Times New Roman"/>
                          <a:cs typeface="Times New Roman"/>
                        </a:rPr>
                        <a:t>Çalşmaya</a:t>
                      </a:r>
                      <a:r>
                        <a:rPr sz="85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75" dirty="0">
                          <a:latin typeface="Times New Roman"/>
                          <a:cs typeface="Times New Roman"/>
                        </a:rPr>
                        <a:t>Katlan</a:t>
                      </a:r>
                      <a:r>
                        <a:rPr sz="85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45" dirty="0">
                          <a:latin typeface="Times New Roman"/>
                          <a:cs typeface="Times New Roman"/>
                        </a:rPr>
                        <a:t>Kişi</a:t>
                      </a:r>
                      <a:r>
                        <a:rPr sz="85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Says</a:t>
                      </a:r>
                      <a:endParaRPr sz="8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8895">
                        <a:lnSpc>
                          <a:spcPts val="980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Öğrenci</a:t>
                      </a:r>
                      <a:r>
                        <a:rPr sz="85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5" dirty="0">
                          <a:latin typeface="Times New Roman"/>
                          <a:cs typeface="Times New Roman"/>
                        </a:rPr>
                        <a:t>….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8895" marR="1600835">
                        <a:lnSpc>
                          <a:spcPts val="990"/>
                        </a:lnSpc>
                        <a:spcBef>
                          <a:spcPts val="45"/>
                        </a:spcBef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Öğretmen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5" dirty="0">
                          <a:latin typeface="Times New Roman"/>
                          <a:cs typeface="Times New Roman"/>
                        </a:rPr>
                        <a:t>….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 (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Veli</a:t>
                      </a:r>
                      <a:r>
                        <a:rPr sz="8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35" dirty="0">
                          <a:latin typeface="Times New Roman"/>
                          <a:cs typeface="Times New Roman"/>
                        </a:rPr>
                        <a:t>….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8895" marR="1189355">
                        <a:lnSpc>
                          <a:spcPts val="1000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8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40" dirty="0">
                          <a:latin typeface="Times New Roman"/>
                          <a:cs typeface="Times New Roman"/>
                        </a:rPr>
                        <a:t>Yardmc</a:t>
                      </a:r>
                      <a:r>
                        <a:rPr sz="8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Personeli</a:t>
                      </a:r>
                      <a:r>
                        <a:rPr sz="8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60" dirty="0">
                          <a:latin typeface="Times New Roman"/>
                          <a:cs typeface="Times New Roman"/>
                        </a:rPr>
                        <a:t>….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 ( )</a:t>
                      </a:r>
                      <a:r>
                        <a:rPr sz="85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Diğer…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49530">
                        <a:lnSpc>
                          <a:spcPts val="990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Görüş</a:t>
                      </a:r>
                      <a:r>
                        <a:rPr sz="8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Öneriler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marL="49530">
                        <a:lnSpc>
                          <a:spcPts val="985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İzleme</a:t>
                      </a:r>
                      <a:r>
                        <a:rPr sz="85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İçin</a:t>
                      </a:r>
                      <a:r>
                        <a:rPr sz="85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Planlanan</a:t>
                      </a:r>
                      <a:r>
                        <a:rPr sz="85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Çalşmalar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166486" y="6445902"/>
            <a:ext cx="802640" cy="1581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50" dirty="0">
                <a:latin typeface="Times New Roman"/>
                <a:cs typeface="Times New Roman"/>
              </a:rPr>
              <a:t>……</a:t>
            </a:r>
            <a:r>
              <a:rPr sz="850" spc="30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/……./……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2417" y="6861560"/>
            <a:ext cx="245110" cy="1581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50" spc="-20" dirty="0">
                <a:latin typeface="Times New Roman"/>
                <a:cs typeface="Times New Roman"/>
              </a:rPr>
              <a:t>İmza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45495" y="6861559"/>
            <a:ext cx="3599815" cy="41084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4"/>
              </a:spcBef>
              <a:tabLst>
                <a:tab pos="935355" algn="l"/>
                <a:tab pos="2091689" algn="l"/>
              </a:tabLst>
            </a:pPr>
            <a:r>
              <a:rPr sz="850" spc="-20" dirty="0">
                <a:latin typeface="Times New Roman"/>
                <a:cs typeface="Times New Roman"/>
              </a:rPr>
              <a:t>İmza</a:t>
            </a:r>
            <a:r>
              <a:rPr sz="850" dirty="0">
                <a:latin typeface="Times New Roman"/>
                <a:cs typeface="Times New Roman"/>
              </a:rPr>
              <a:t>	</a:t>
            </a:r>
            <a:r>
              <a:rPr sz="850" spc="-20" dirty="0">
                <a:latin typeface="Times New Roman"/>
                <a:cs typeface="Times New Roman"/>
              </a:rPr>
              <a:t>İmza</a:t>
            </a:r>
            <a:r>
              <a:rPr sz="850" dirty="0">
                <a:latin typeface="Times New Roman"/>
                <a:cs typeface="Times New Roman"/>
              </a:rPr>
              <a:t>	</a:t>
            </a:r>
            <a:r>
              <a:rPr sz="850" spc="-20" dirty="0">
                <a:latin typeface="Times New Roman"/>
                <a:cs typeface="Times New Roman"/>
              </a:rPr>
              <a:t>İmza</a:t>
            </a:r>
            <a:endParaRPr sz="8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850" dirty="0">
                <a:latin typeface="Times New Roman"/>
                <a:cs typeface="Times New Roman"/>
              </a:rPr>
              <a:t>(Psikososyal</a:t>
            </a:r>
            <a:r>
              <a:rPr sz="850" spc="30" dirty="0">
                <a:latin typeface="Times New Roman"/>
                <a:cs typeface="Times New Roman"/>
              </a:rPr>
              <a:t> </a:t>
            </a:r>
            <a:r>
              <a:rPr sz="850" dirty="0">
                <a:latin typeface="Times New Roman"/>
                <a:cs typeface="Times New Roman"/>
              </a:rPr>
              <a:t>Koruma,</a:t>
            </a:r>
            <a:r>
              <a:rPr sz="850" spc="35" dirty="0">
                <a:latin typeface="Times New Roman"/>
                <a:cs typeface="Times New Roman"/>
              </a:rPr>
              <a:t> </a:t>
            </a:r>
            <a:r>
              <a:rPr sz="850" dirty="0">
                <a:latin typeface="Times New Roman"/>
                <a:cs typeface="Times New Roman"/>
              </a:rPr>
              <a:t>Önleme</a:t>
            </a:r>
            <a:r>
              <a:rPr sz="850" spc="40" dirty="0">
                <a:latin typeface="Times New Roman"/>
                <a:cs typeface="Times New Roman"/>
              </a:rPr>
              <a:t> </a:t>
            </a:r>
            <a:r>
              <a:rPr sz="850" dirty="0">
                <a:latin typeface="Times New Roman"/>
                <a:cs typeface="Times New Roman"/>
              </a:rPr>
              <a:t>ve</a:t>
            </a:r>
            <a:r>
              <a:rPr sz="850" spc="35" dirty="0">
                <a:latin typeface="Times New Roman"/>
                <a:cs typeface="Times New Roman"/>
              </a:rPr>
              <a:t> </a:t>
            </a:r>
            <a:r>
              <a:rPr sz="850" dirty="0">
                <a:latin typeface="Times New Roman"/>
                <a:cs typeface="Times New Roman"/>
              </a:rPr>
              <a:t>Krize</a:t>
            </a:r>
            <a:r>
              <a:rPr sz="850" spc="35" dirty="0">
                <a:latin typeface="Times New Roman"/>
                <a:cs typeface="Times New Roman"/>
              </a:rPr>
              <a:t> </a:t>
            </a:r>
            <a:r>
              <a:rPr sz="850" dirty="0">
                <a:latin typeface="Times New Roman"/>
                <a:cs typeface="Times New Roman"/>
              </a:rPr>
              <a:t>Müdahale</a:t>
            </a:r>
            <a:r>
              <a:rPr sz="850" spc="35" dirty="0">
                <a:latin typeface="Times New Roman"/>
                <a:cs typeface="Times New Roman"/>
              </a:rPr>
              <a:t> </a:t>
            </a:r>
            <a:r>
              <a:rPr sz="850" dirty="0">
                <a:latin typeface="Times New Roman"/>
                <a:cs typeface="Times New Roman"/>
              </a:rPr>
              <a:t>Ekibi</a:t>
            </a:r>
            <a:r>
              <a:rPr sz="850" spc="30" dirty="0">
                <a:latin typeface="Times New Roman"/>
                <a:cs typeface="Times New Roman"/>
              </a:rPr>
              <a:t> </a:t>
            </a:r>
            <a:r>
              <a:rPr sz="850" spc="-50" dirty="0">
                <a:latin typeface="Times New Roman"/>
                <a:cs typeface="Times New Roman"/>
              </a:rPr>
              <a:t>tarafndan</a:t>
            </a:r>
            <a:r>
              <a:rPr sz="850" spc="35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imzalanacak)</a:t>
            </a:r>
            <a:endParaRPr sz="85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81669" y="6861559"/>
            <a:ext cx="245110" cy="1581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50" spc="-20" dirty="0">
                <a:latin typeface="Times New Roman"/>
                <a:cs typeface="Times New Roman"/>
              </a:rPr>
              <a:t>İmza</a:t>
            </a:r>
            <a:endParaRPr sz="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24955" y="498157"/>
            <a:ext cx="4144010" cy="9607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z="1000" b="1" dirty="0">
                <a:latin typeface="Times New Roman"/>
                <a:cs typeface="Times New Roman"/>
              </a:rPr>
              <a:t>Ek-</a:t>
            </a:r>
            <a:r>
              <a:rPr sz="1000" b="1" spc="-50" dirty="0">
                <a:latin typeface="Times New Roman"/>
                <a:cs typeface="Times New Roman"/>
              </a:rPr>
              <a:t>4</a:t>
            </a: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18110" marR="153670" algn="ctr">
              <a:lnSpc>
                <a:spcPts val="1000"/>
              </a:lnSpc>
              <a:spcBef>
                <a:spcPts val="5"/>
              </a:spcBef>
            </a:pPr>
            <a:r>
              <a:rPr sz="850" b="1" dirty="0">
                <a:latin typeface="Times New Roman"/>
                <a:cs typeface="Times New Roman"/>
              </a:rPr>
              <a:t>PSİKOSOSYAL</a:t>
            </a:r>
            <a:r>
              <a:rPr sz="850" b="1" spc="70" dirty="0">
                <a:latin typeface="Times New Roman"/>
                <a:cs typeface="Times New Roman"/>
              </a:rPr>
              <a:t> </a:t>
            </a:r>
            <a:r>
              <a:rPr sz="850" b="1" dirty="0">
                <a:latin typeface="Times New Roman"/>
                <a:cs typeface="Times New Roman"/>
              </a:rPr>
              <a:t>KORUMA,</a:t>
            </a:r>
            <a:r>
              <a:rPr sz="850" b="1" spc="70" dirty="0">
                <a:latin typeface="Times New Roman"/>
                <a:cs typeface="Times New Roman"/>
              </a:rPr>
              <a:t> </a:t>
            </a:r>
            <a:r>
              <a:rPr sz="850" b="1" dirty="0">
                <a:latin typeface="Times New Roman"/>
                <a:cs typeface="Times New Roman"/>
              </a:rPr>
              <a:t>ÖNLEME</a:t>
            </a:r>
            <a:r>
              <a:rPr sz="850" b="1" spc="70" dirty="0">
                <a:latin typeface="Times New Roman"/>
                <a:cs typeface="Times New Roman"/>
              </a:rPr>
              <a:t> </a:t>
            </a:r>
            <a:r>
              <a:rPr sz="850" b="1" dirty="0">
                <a:latin typeface="Times New Roman"/>
                <a:cs typeface="Times New Roman"/>
              </a:rPr>
              <a:t>VE</a:t>
            </a:r>
            <a:r>
              <a:rPr sz="850" b="1" spc="70" dirty="0">
                <a:latin typeface="Times New Roman"/>
                <a:cs typeface="Times New Roman"/>
              </a:rPr>
              <a:t> </a:t>
            </a:r>
            <a:r>
              <a:rPr sz="850" b="1" dirty="0">
                <a:latin typeface="Times New Roman"/>
                <a:cs typeface="Times New Roman"/>
              </a:rPr>
              <a:t>KRİZE</a:t>
            </a:r>
            <a:r>
              <a:rPr sz="850" b="1" spc="70" dirty="0">
                <a:latin typeface="Times New Roman"/>
                <a:cs typeface="Times New Roman"/>
              </a:rPr>
              <a:t> </a:t>
            </a:r>
            <a:r>
              <a:rPr sz="850" b="1" dirty="0">
                <a:latin typeface="Times New Roman"/>
                <a:cs typeface="Times New Roman"/>
              </a:rPr>
              <a:t>MÜDAHALE</a:t>
            </a:r>
            <a:r>
              <a:rPr sz="850" b="1" spc="70" dirty="0">
                <a:latin typeface="Times New Roman"/>
                <a:cs typeface="Times New Roman"/>
              </a:rPr>
              <a:t> </a:t>
            </a:r>
            <a:r>
              <a:rPr sz="850" b="1" spc="-10" dirty="0">
                <a:latin typeface="Times New Roman"/>
                <a:cs typeface="Times New Roman"/>
              </a:rPr>
              <a:t>HİZMETLERİ </a:t>
            </a:r>
            <a:r>
              <a:rPr sz="850" b="1" dirty="0">
                <a:latin typeface="Times New Roman"/>
                <a:cs typeface="Times New Roman"/>
              </a:rPr>
              <a:t>İZLEME</a:t>
            </a:r>
            <a:r>
              <a:rPr sz="850" b="1" spc="50" dirty="0">
                <a:latin typeface="Times New Roman"/>
                <a:cs typeface="Times New Roman"/>
              </a:rPr>
              <a:t> </a:t>
            </a:r>
            <a:r>
              <a:rPr sz="850" b="1" spc="-10" dirty="0">
                <a:latin typeface="Times New Roman"/>
                <a:cs typeface="Times New Roman"/>
              </a:rPr>
              <a:t>FORMU</a:t>
            </a:r>
            <a:endParaRPr sz="850" dirty="0">
              <a:latin typeface="Times New Roman"/>
              <a:cs typeface="Times New Roman"/>
            </a:endParaRPr>
          </a:p>
          <a:p>
            <a:pPr marR="35560" algn="ctr">
              <a:lnSpc>
                <a:spcPts val="955"/>
              </a:lnSpc>
            </a:pPr>
            <a:r>
              <a:rPr sz="850" b="1" i="1" dirty="0">
                <a:latin typeface="Times New Roman"/>
                <a:cs typeface="Times New Roman"/>
              </a:rPr>
              <a:t>(Okul/İlçe/</a:t>
            </a:r>
            <a:r>
              <a:rPr sz="850" b="1" i="1" spc="45" dirty="0">
                <a:latin typeface="Times New Roman"/>
                <a:cs typeface="Times New Roman"/>
              </a:rPr>
              <a:t> </a:t>
            </a:r>
            <a:r>
              <a:rPr sz="850" b="1" i="1" dirty="0">
                <a:latin typeface="Times New Roman"/>
                <a:cs typeface="Times New Roman"/>
              </a:rPr>
              <a:t>İl</a:t>
            </a:r>
            <a:r>
              <a:rPr sz="850" b="1" i="1" spc="45" dirty="0">
                <a:latin typeface="Times New Roman"/>
                <a:cs typeface="Times New Roman"/>
              </a:rPr>
              <a:t> </a:t>
            </a:r>
            <a:r>
              <a:rPr sz="850" b="1" i="1" dirty="0">
                <a:latin typeface="Times New Roman"/>
                <a:cs typeface="Times New Roman"/>
              </a:rPr>
              <a:t>Psikososyal</a:t>
            </a:r>
            <a:r>
              <a:rPr sz="850" b="1" i="1" spc="50" dirty="0">
                <a:latin typeface="Times New Roman"/>
                <a:cs typeface="Times New Roman"/>
              </a:rPr>
              <a:t> </a:t>
            </a:r>
            <a:r>
              <a:rPr sz="850" b="1" i="1" dirty="0">
                <a:latin typeface="Times New Roman"/>
                <a:cs typeface="Times New Roman"/>
              </a:rPr>
              <a:t>Koruma,</a:t>
            </a:r>
            <a:r>
              <a:rPr sz="850" b="1" i="1" spc="45" dirty="0">
                <a:latin typeface="Times New Roman"/>
                <a:cs typeface="Times New Roman"/>
              </a:rPr>
              <a:t> </a:t>
            </a:r>
            <a:r>
              <a:rPr sz="850" b="1" i="1" dirty="0">
                <a:latin typeface="Times New Roman"/>
                <a:cs typeface="Times New Roman"/>
              </a:rPr>
              <a:t>Önleme</a:t>
            </a:r>
            <a:r>
              <a:rPr sz="850" b="1" i="1" spc="50" dirty="0">
                <a:latin typeface="Times New Roman"/>
                <a:cs typeface="Times New Roman"/>
              </a:rPr>
              <a:t> </a:t>
            </a:r>
            <a:r>
              <a:rPr sz="850" b="1" i="1" dirty="0">
                <a:latin typeface="Times New Roman"/>
                <a:cs typeface="Times New Roman"/>
              </a:rPr>
              <a:t>ve</a:t>
            </a:r>
            <a:r>
              <a:rPr sz="850" b="1" i="1" spc="45" dirty="0">
                <a:latin typeface="Times New Roman"/>
                <a:cs typeface="Times New Roman"/>
              </a:rPr>
              <a:t> </a:t>
            </a:r>
            <a:r>
              <a:rPr sz="850" b="1" i="1" dirty="0">
                <a:latin typeface="Times New Roman"/>
                <a:cs typeface="Times New Roman"/>
              </a:rPr>
              <a:t>Krize</a:t>
            </a:r>
            <a:r>
              <a:rPr sz="850" b="1" i="1" spc="50" dirty="0">
                <a:latin typeface="Times New Roman"/>
                <a:cs typeface="Times New Roman"/>
              </a:rPr>
              <a:t> </a:t>
            </a:r>
            <a:r>
              <a:rPr sz="850" b="1" i="1" dirty="0">
                <a:latin typeface="Times New Roman"/>
                <a:cs typeface="Times New Roman"/>
              </a:rPr>
              <a:t>Müdahale</a:t>
            </a:r>
            <a:r>
              <a:rPr sz="850" b="1" i="1" spc="45" dirty="0">
                <a:latin typeface="Times New Roman"/>
                <a:cs typeface="Times New Roman"/>
              </a:rPr>
              <a:t> </a:t>
            </a:r>
            <a:r>
              <a:rPr sz="850" b="1" i="1" dirty="0">
                <a:latin typeface="Times New Roman"/>
                <a:cs typeface="Times New Roman"/>
              </a:rPr>
              <a:t>Ekibi</a:t>
            </a:r>
            <a:r>
              <a:rPr sz="850" b="1" i="1" spc="50" dirty="0">
                <a:latin typeface="Times New Roman"/>
                <a:cs typeface="Times New Roman"/>
              </a:rPr>
              <a:t> </a:t>
            </a:r>
            <a:r>
              <a:rPr sz="850" b="1" i="1" spc="-10" dirty="0">
                <a:latin typeface="Times New Roman"/>
                <a:cs typeface="Times New Roman"/>
              </a:rPr>
              <a:t>tarafndan</a:t>
            </a:r>
            <a:endParaRPr sz="850" dirty="0">
              <a:latin typeface="Times New Roman"/>
              <a:cs typeface="Times New Roman"/>
            </a:endParaRPr>
          </a:p>
          <a:p>
            <a:pPr marL="12700" marR="46355" algn="ctr">
              <a:lnSpc>
                <a:spcPts val="1000"/>
              </a:lnSpc>
              <a:spcBef>
                <a:spcPts val="35"/>
              </a:spcBef>
            </a:pPr>
            <a:r>
              <a:rPr sz="850" b="1" i="1" dirty="0">
                <a:latin typeface="Times New Roman"/>
                <a:cs typeface="Times New Roman"/>
              </a:rPr>
              <a:t>doldurularak</a:t>
            </a:r>
            <a:r>
              <a:rPr sz="850" b="1" i="1" spc="45" dirty="0">
                <a:latin typeface="Times New Roman"/>
                <a:cs typeface="Times New Roman"/>
              </a:rPr>
              <a:t> </a:t>
            </a:r>
            <a:r>
              <a:rPr sz="850" b="1" i="1" dirty="0">
                <a:latin typeface="Times New Roman"/>
                <a:cs typeface="Times New Roman"/>
              </a:rPr>
              <a:t>bir</a:t>
            </a:r>
            <a:r>
              <a:rPr sz="850" b="1" i="1" spc="50" dirty="0">
                <a:latin typeface="Times New Roman"/>
                <a:cs typeface="Times New Roman"/>
              </a:rPr>
              <a:t> </a:t>
            </a:r>
            <a:r>
              <a:rPr sz="850" b="1" i="1" dirty="0">
                <a:latin typeface="Times New Roman"/>
                <a:cs typeface="Times New Roman"/>
              </a:rPr>
              <a:t>örneği</a:t>
            </a:r>
            <a:r>
              <a:rPr sz="850" b="1" i="1" spc="45" dirty="0">
                <a:latin typeface="Times New Roman"/>
                <a:cs typeface="Times New Roman"/>
              </a:rPr>
              <a:t> </a:t>
            </a:r>
            <a:r>
              <a:rPr sz="850" b="1" i="1" dirty="0">
                <a:latin typeface="Times New Roman"/>
                <a:cs typeface="Times New Roman"/>
              </a:rPr>
              <a:t>İl/İlçe</a:t>
            </a:r>
            <a:r>
              <a:rPr sz="850" b="1" i="1" spc="55" dirty="0">
                <a:latin typeface="Times New Roman"/>
                <a:cs typeface="Times New Roman"/>
              </a:rPr>
              <a:t> </a:t>
            </a:r>
            <a:r>
              <a:rPr sz="850" b="1" i="1" dirty="0">
                <a:latin typeface="Times New Roman"/>
                <a:cs typeface="Times New Roman"/>
              </a:rPr>
              <a:t>Psikososyal</a:t>
            </a:r>
            <a:r>
              <a:rPr sz="850" b="1" i="1" spc="45" dirty="0">
                <a:latin typeface="Times New Roman"/>
                <a:cs typeface="Times New Roman"/>
              </a:rPr>
              <a:t> </a:t>
            </a:r>
            <a:r>
              <a:rPr sz="850" b="1" i="1" dirty="0">
                <a:latin typeface="Times New Roman"/>
                <a:cs typeface="Times New Roman"/>
              </a:rPr>
              <a:t>Koruma,</a:t>
            </a:r>
            <a:r>
              <a:rPr sz="850" b="1" i="1" spc="55" dirty="0">
                <a:latin typeface="Times New Roman"/>
                <a:cs typeface="Times New Roman"/>
              </a:rPr>
              <a:t> </a:t>
            </a:r>
            <a:r>
              <a:rPr sz="850" b="1" i="1" dirty="0">
                <a:latin typeface="Times New Roman"/>
                <a:cs typeface="Times New Roman"/>
              </a:rPr>
              <a:t>Önleme</a:t>
            </a:r>
            <a:r>
              <a:rPr sz="850" b="1" i="1" spc="50" dirty="0">
                <a:latin typeface="Times New Roman"/>
                <a:cs typeface="Times New Roman"/>
              </a:rPr>
              <a:t> </a:t>
            </a:r>
            <a:r>
              <a:rPr sz="850" b="1" i="1" dirty="0">
                <a:latin typeface="Times New Roman"/>
                <a:cs typeface="Times New Roman"/>
              </a:rPr>
              <a:t>ve</a:t>
            </a:r>
            <a:r>
              <a:rPr sz="850" b="1" i="1" spc="50" dirty="0">
                <a:latin typeface="Times New Roman"/>
                <a:cs typeface="Times New Roman"/>
              </a:rPr>
              <a:t> </a:t>
            </a:r>
            <a:r>
              <a:rPr sz="850" b="1" i="1" dirty="0">
                <a:latin typeface="Times New Roman"/>
                <a:cs typeface="Times New Roman"/>
              </a:rPr>
              <a:t>Krize</a:t>
            </a:r>
            <a:r>
              <a:rPr sz="850" b="1" i="1" spc="55" dirty="0">
                <a:latin typeface="Times New Roman"/>
                <a:cs typeface="Times New Roman"/>
              </a:rPr>
              <a:t> </a:t>
            </a:r>
            <a:r>
              <a:rPr sz="850" b="1" i="1" dirty="0">
                <a:latin typeface="Times New Roman"/>
                <a:cs typeface="Times New Roman"/>
              </a:rPr>
              <a:t>Müdahale</a:t>
            </a:r>
            <a:r>
              <a:rPr sz="850" b="1" i="1" spc="55" dirty="0">
                <a:latin typeface="Times New Roman"/>
                <a:cs typeface="Times New Roman"/>
              </a:rPr>
              <a:t> </a:t>
            </a:r>
            <a:r>
              <a:rPr sz="850" b="1" i="1" dirty="0">
                <a:latin typeface="Times New Roman"/>
                <a:cs typeface="Times New Roman"/>
              </a:rPr>
              <a:t>Ekibi’</a:t>
            </a:r>
            <a:r>
              <a:rPr sz="850" b="1" i="1" spc="55" dirty="0">
                <a:latin typeface="Times New Roman"/>
                <a:cs typeface="Times New Roman"/>
              </a:rPr>
              <a:t> </a:t>
            </a:r>
            <a:r>
              <a:rPr sz="850" b="1" i="1" spc="-25" dirty="0">
                <a:latin typeface="Times New Roman"/>
                <a:cs typeface="Times New Roman"/>
              </a:rPr>
              <a:t>ne</a:t>
            </a:r>
            <a:r>
              <a:rPr sz="850" b="1" i="1" spc="-10" dirty="0">
                <a:latin typeface="Times New Roman"/>
                <a:cs typeface="Times New Roman"/>
              </a:rPr>
              <a:t> iletilecektir.)</a:t>
            </a:r>
            <a:endParaRPr sz="850" dirty="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439166"/>
              </p:ext>
            </p:extLst>
          </p:nvPr>
        </p:nvGraphicFramePr>
        <p:xfrm>
          <a:off x="824955" y="1687641"/>
          <a:ext cx="4157345" cy="3955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1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5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810">
                <a:tc>
                  <a:txBody>
                    <a:bodyPr/>
                    <a:lstStyle/>
                    <a:p>
                      <a:pPr marL="49530">
                        <a:lnSpc>
                          <a:spcPts val="990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Okulun/İlçenin</a:t>
                      </a:r>
                      <a:r>
                        <a:rPr sz="85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5" dirty="0">
                          <a:latin typeface="Times New Roman"/>
                          <a:cs typeface="Times New Roman"/>
                        </a:rPr>
                        <a:t>Ad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49530">
                        <a:lnSpc>
                          <a:spcPts val="985"/>
                        </a:lnSpc>
                      </a:pPr>
                      <a:r>
                        <a:rPr sz="850" spc="-85" dirty="0">
                          <a:latin typeface="Times New Roman"/>
                          <a:cs typeface="Times New Roman"/>
                        </a:rPr>
                        <a:t>Olayn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Gerçekleştiği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Tarih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905">
                <a:tc>
                  <a:txBody>
                    <a:bodyPr/>
                    <a:lstStyle/>
                    <a:p>
                      <a:pPr marL="49530">
                        <a:lnSpc>
                          <a:spcPts val="985"/>
                        </a:lnSpc>
                      </a:pPr>
                      <a:r>
                        <a:rPr sz="850" spc="-85" dirty="0">
                          <a:latin typeface="Times New Roman"/>
                          <a:cs typeface="Times New Roman"/>
                        </a:rPr>
                        <a:t>Olayn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özeti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810">
                <a:tc>
                  <a:txBody>
                    <a:bodyPr/>
                    <a:lstStyle/>
                    <a:p>
                      <a:pPr marL="49530" marR="568325">
                        <a:lnSpc>
                          <a:spcPts val="1000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Müdahale</a:t>
                      </a:r>
                      <a:r>
                        <a:rPr sz="85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35" dirty="0">
                          <a:latin typeface="Times New Roman"/>
                          <a:cs typeface="Times New Roman"/>
                        </a:rPr>
                        <a:t>Çalşmalarnn</a:t>
                      </a:r>
                      <a:r>
                        <a:rPr sz="85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90" dirty="0">
                          <a:latin typeface="Times New Roman"/>
                          <a:cs typeface="Times New Roman"/>
                        </a:rPr>
                        <a:t>Tamamlandğ</a:t>
                      </a:r>
                      <a:r>
                        <a:rPr sz="85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Tarih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905">
                <a:tc>
                  <a:txBody>
                    <a:bodyPr/>
                    <a:lstStyle/>
                    <a:p>
                      <a:pPr marL="49530">
                        <a:lnSpc>
                          <a:spcPts val="985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İzleme</a:t>
                      </a:r>
                      <a:r>
                        <a:rPr sz="85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sürecinde</a:t>
                      </a:r>
                      <a:r>
                        <a:rPr sz="8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75" dirty="0">
                          <a:latin typeface="Times New Roman"/>
                          <a:cs typeface="Times New Roman"/>
                        </a:rPr>
                        <a:t>yaplan</a:t>
                      </a:r>
                      <a:r>
                        <a:rPr sz="8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çalşmalar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905">
                <a:tc>
                  <a:txBody>
                    <a:bodyPr/>
                    <a:lstStyle/>
                    <a:p>
                      <a:pPr marL="49530" marR="151765">
                        <a:lnSpc>
                          <a:spcPts val="1000"/>
                        </a:lnSpc>
                        <a:spcBef>
                          <a:spcPts val="15"/>
                        </a:spcBef>
                      </a:pPr>
                      <a:r>
                        <a:rPr sz="850" spc="-85" dirty="0">
                          <a:latin typeface="Times New Roman"/>
                          <a:cs typeface="Times New Roman"/>
                        </a:rPr>
                        <a:t>Alnan</a:t>
                      </a:r>
                      <a:r>
                        <a:rPr sz="8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tedbirlerin</a:t>
                      </a:r>
                      <a:r>
                        <a:rPr sz="8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sonucuna</a:t>
                      </a:r>
                      <a:r>
                        <a:rPr sz="8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ilişkin bilgiler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ts val="955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90" dirty="0">
                          <a:latin typeface="Times New Roman"/>
                          <a:cs typeface="Times New Roman"/>
                        </a:rPr>
                        <a:t>Devamszlk,</a:t>
                      </a:r>
                      <a:r>
                        <a:rPr sz="85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okula</a:t>
                      </a:r>
                      <a:r>
                        <a:rPr sz="85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uyum,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9530" marR="330835">
                        <a:lnSpc>
                          <a:spcPts val="1000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akademik</a:t>
                      </a:r>
                      <a:r>
                        <a:rPr sz="8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75" dirty="0">
                          <a:latin typeface="Times New Roman"/>
                          <a:cs typeface="Times New Roman"/>
                        </a:rPr>
                        <a:t>başar,</a:t>
                      </a:r>
                      <a:r>
                        <a:rPr sz="8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sosyal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uyum,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 sosyal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destek</a:t>
                      </a:r>
                      <a:r>
                        <a:rPr sz="8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50" dirty="0">
                          <a:latin typeface="Times New Roman"/>
                          <a:cs typeface="Times New Roman"/>
                        </a:rPr>
                        <a:t>kaynaklar</a:t>
                      </a:r>
                      <a:r>
                        <a:rPr sz="8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5" dirty="0">
                          <a:latin typeface="Times New Roman"/>
                          <a:cs typeface="Times New Roman"/>
                        </a:rPr>
                        <a:t>vb.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 durumlar</a:t>
                      </a:r>
                      <a:r>
                        <a:rPr sz="85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açklanacaktr.)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7905">
                <a:tc>
                  <a:txBody>
                    <a:bodyPr/>
                    <a:lstStyle/>
                    <a:p>
                      <a:pPr marL="49530" marR="41910" algn="just">
                        <a:lnSpc>
                          <a:spcPts val="1000"/>
                        </a:lnSpc>
                        <a:spcBef>
                          <a:spcPts val="15"/>
                        </a:spcBef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Psikososyal</a:t>
                      </a:r>
                      <a:r>
                        <a:rPr sz="850" spc="31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destek</a:t>
                      </a:r>
                      <a:r>
                        <a:rPr sz="850" spc="31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hizmetleri </a:t>
                      </a:r>
                      <a:r>
                        <a:rPr sz="850" spc="-30" dirty="0">
                          <a:latin typeface="Times New Roman"/>
                          <a:cs typeface="Times New Roman"/>
                        </a:rPr>
                        <a:t>kapsamnda</a:t>
                      </a:r>
                      <a:r>
                        <a:rPr sz="85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işbirliği</a:t>
                      </a:r>
                      <a:r>
                        <a:rPr sz="85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45" dirty="0">
                          <a:latin typeface="Times New Roman"/>
                          <a:cs typeface="Times New Roman"/>
                        </a:rPr>
                        <a:t>yaplan</a:t>
                      </a:r>
                      <a:r>
                        <a:rPr sz="85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20" dirty="0">
                          <a:latin typeface="Times New Roman"/>
                          <a:cs typeface="Times New Roman"/>
                        </a:rPr>
                        <a:t>kurum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 ve</a:t>
                      </a:r>
                      <a:r>
                        <a:rPr sz="850" spc="38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kuruluşlar</a:t>
                      </a:r>
                      <a:r>
                        <a:rPr sz="850" spc="3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ile</a:t>
                      </a:r>
                      <a:r>
                        <a:rPr sz="850" spc="38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850" dirty="0">
                          <a:latin typeface="Times New Roman"/>
                          <a:cs typeface="Times New Roman"/>
                        </a:rPr>
                        <a:t>kurum</a:t>
                      </a:r>
                      <a:r>
                        <a:rPr sz="850" spc="38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850" spc="-25" dirty="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sz="85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45" dirty="0">
                          <a:latin typeface="Times New Roman"/>
                          <a:cs typeface="Times New Roman"/>
                        </a:rPr>
                        <a:t>kuruluşlarn</a:t>
                      </a:r>
                      <a:r>
                        <a:rPr sz="85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görüş/önerileri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060516" y="6631536"/>
            <a:ext cx="912494" cy="1581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50" spc="-10" dirty="0">
                <a:latin typeface="Times New Roman"/>
                <a:cs typeface="Times New Roman"/>
              </a:rPr>
              <a:t>………./……./……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2300" y="6884787"/>
            <a:ext cx="245110" cy="1581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50" spc="-20" dirty="0">
                <a:latin typeface="Times New Roman"/>
                <a:cs typeface="Times New Roman"/>
              </a:rPr>
              <a:t>İmza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93172" y="6884787"/>
            <a:ext cx="245110" cy="1581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50" spc="-20" dirty="0">
                <a:latin typeface="Times New Roman"/>
                <a:cs typeface="Times New Roman"/>
              </a:rPr>
              <a:t>İmza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29099" y="6884787"/>
            <a:ext cx="245110" cy="1581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50" spc="-20" dirty="0">
                <a:latin typeface="Times New Roman"/>
                <a:cs typeface="Times New Roman"/>
              </a:rPr>
              <a:t>İmza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12771" y="6884787"/>
            <a:ext cx="245110" cy="1581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50" spc="-20" dirty="0">
                <a:latin typeface="Times New Roman"/>
                <a:cs typeface="Times New Roman"/>
              </a:rPr>
              <a:t>İmza</a:t>
            </a:r>
            <a:endParaRPr sz="85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48697" y="6884787"/>
            <a:ext cx="245110" cy="1581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50" spc="-20" dirty="0">
                <a:latin typeface="Times New Roman"/>
                <a:cs typeface="Times New Roman"/>
              </a:rPr>
              <a:t>İmza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06291" y="7391288"/>
            <a:ext cx="3599815" cy="1581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50" dirty="0">
                <a:latin typeface="Times New Roman"/>
                <a:cs typeface="Times New Roman"/>
              </a:rPr>
              <a:t>(Psikososyal</a:t>
            </a:r>
            <a:r>
              <a:rPr sz="850" spc="30" dirty="0">
                <a:latin typeface="Times New Roman"/>
                <a:cs typeface="Times New Roman"/>
              </a:rPr>
              <a:t> </a:t>
            </a:r>
            <a:r>
              <a:rPr sz="850" dirty="0">
                <a:latin typeface="Times New Roman"/>
                <a:cs typeface="Times New Roman"/>
              </a:rPr>
              <a:t>Koruma,</a:t>
            </a:r>
            <a:r>
              <a:rPr sz="850" spc="35" dirty="0">
                <a:latin typeface="Times New Roman"/>
                <a:cs typeface="Times New Roman"/>
              </a:rPr>
              <a:t> </a:t>
            </a:r>
            <a:r>
              <a:rPr sz="850" dirty="0">
                <a:latin typeface="Times New Roman"/>
                <a:cs typeface="Times New Roman"/>
              </a:rPr>
              <a:t>Önleme</a:t>
            </a:r>
            <a:r>
              <a:rPr sz="850" spc="40" dirty="0">
                <a:latin typeface="Times New Roman"/>
                <a:cs typeface="Times New Roman"/>
              </a:rPr>
              <a:t> </a:t>
            </a:r>
            <a:r>
              <a:rPr sz="850" dirty="0">
                <a:latin typeface="Times New Roman"/>
                <a:cs typeface="Times New Roman"/>
              </a:rPr>
              <a:t>ve</a:t>
            </a:r>
            <a:r>
              <a:rPr sz="850" spc="35" dirty="0">
                <a:latin typeface="Times New Roman"/>
                <a:cs typeface="Times New Roman"/>
              </a:rPr>
              <a:t> </a:t>
            </a:r>
            <a:r>
              <a:rPr sz="850" dirty="0">
                <a:latin typeface="Times New Roman"/>
                <a:cs typeface="Times New Roman"/>
              </a:rPr>
              <a:t>Krize</a:t>
            </a:r>
            <a:r>
              <a:rPr sz="850" spc="35" dirty="0">
                <a:latin typeface="Times New Roman"/>
                <a:cs typeface="Times New Roman"/>
              </a:rPr>
              <a:t> </a:t>
            </a:r>
            <a:r>
              <a:rPr sz="850" dirty="0">
                <a:latin typeface="Times New Roman"/>
                <a:cs typeface="Times New Roman"/>
              </a:rPr>
              <a:t>Müdahale</a:t>
            </a:r>
            <a:r>
              <a:rPr sz="850" spc="35" dirty="0">
                <a:latin typeface="Times New Roman"/>
                <a:cs typeface="Times New Roman"/>
              </a:rPr>
              <a:t> </a:t>
            </a:r>
            <a:r>
              <a:rPr sz="850" dirty="0">
                <a:latin typeface="Times New Roman"/>
                <a:cs typeface="Times New Roman"/>
              </a:rPr>
              <a:t>Ekibi</a:t>
            </a:r>
            <a:r>
              <a:rPr sz="850" spc="30" dirty="0">
                <a:latin typeface="Times New Roman"/>
                <a:cs typeface="Times New Roman"/>
              </a:rPr>
              <a:t> </a:t>
            </a:r>
            <a:r>
              <a:rPr sz="850" spc="-50" dirty="0">
                <a:latin typeface="Times New Roman"/>
                <a:cs typeface="Times New Roman"/>
              </a:rPr>
              <a:t>tarafndan</a:t>
            </a:r>
            <a:r>
              <a:rPr sz="850" spc="35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imzalanacak)</a:t>
            </a:r>
            <a:endParaRPr sz="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08660" y="650875"/>
            <a:ext cx="4526280" cy="65874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316865" algn="just">
              <a:lnSpc>
                <a:spcPct val="101899"/>
              </a:lnSpc>
              <a:spcBef>
                <a:spcPts val="80"/>
              </a:spcBef>
              <a:buAutoNum type="alphaLcParenR" startAt="6"/>
              <a:tabLst>
                <a:tab pos="32956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900" spc="2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öğretmeni:</a:t>
            </a:r>
            <a:r>
              <a:rPr sz="900" spc="2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25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kurumlarındaki</a:t>
            </a:r>
            <a:r>
              <a:rPr sz="900" spc="2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900" spc="2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servisleri</a:t>
            </a:r>
            <a:r>
              <a:rPr sz="900" spc="25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ile</a:t>
            </a:r>
            <a:r>
              <a:rPr sz="900" spc="2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900" spc="2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araştırma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merkezlerinde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hizmetlerini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yürüten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öğretmeni,</a:t>
            </a:r>
            <a:endParaRPr sz="900" dirty="0">
              <a:latin typeface="Arial"/>
              <a:cs typeface="Arial"/>
            </a:endParaRPr>
          </a:p>
          <a:p>
            <a:pPr marL="192405" marR="5080" indent="133985" algn="just">
              <a:lnSpc>
                <a:spcPct val="154300"/>
              </a:lnSpc>
              <a:buAutoNum type="alphaLcParenR" startAt="6"/>
              <a:tabLst>
                <a:tab pos="3263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servisi: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kurumlarındaki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hizmetlerinin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 yürütüldüğü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birimi,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ğ) Süpervizyon: Psikososyal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 önleme ve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 müdahale sürecinde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deneyimli/</a:t>
            </a:r>
            <a:endParaRPr sz="900" dirty="0">
              <a:latin typeface="Arial"/>
              <a:cs typeface="Arial"/>
            </a:endParaRPr>
          </a:p>
          <a:p>
            <a:pPr marL="12700" marR="5080" algn="just">
              <a:lnSpc>
                <a:spcPct val="101899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eğitimli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olan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bireyin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kendisinden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daha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az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deneyimli/eğitimli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olan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ekip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üyesine</a:t>
            </a:r>
            <a:r>
              <a:rPr sz="9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travmatik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olaylara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etmedeki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yeterliliğini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becerilerini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geliştirecek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şekilde,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bilgi</a:t>
            </a:r>
            <a:r>
              <a:rPr sz="90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deneyim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kazanmasında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yardımcı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olma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sürecini,</a:t>
            </a:r>
            <a:endParaRPr sz="900" dirty="0">
              <a:latin typeface="Arial"/>
              <a:cs typeface="Arial"/>
            </a:endParaRPr>
          </a:p>
          <a:p>
            <a:pPr marL="12700" marR="5080" indent="338455" algn="just">
              <a:lnSpc>
                <a:spcPct val="101899"/>
              </a:lnSpc>
              <a:spcBef>
                <a:spcPts val="565"/>
              </a:spcBef>
              <a:buAutoNum type="alphaLcParenR" startAt="8"/>
              <a:tabLst>
                <a:tab pos="35115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Şube</a:t>
            </a:r>
            <a:r>
              <a:rPr sz="900" spc="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müdürü:</a:t>
            </a:r>
            <a:r>
              <a:rPr sz="900" spc="1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İl</a:t>
            </a:r>
            <a:r>
              <a:rPr sz="900" spc="1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ilçe</a:t>
            </a:r>
            <a:r>
              <a:rPr sz="900" spc="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millî</a:t>
            </a:r>
            <a:r>
              <a:rPr sz="900" spc="1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185" dirty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müdürlüklerinde</a:t>
            </a:r>
            <a:r>
              <a:rPr sz="900" spc="1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özel</a:t>
            </a:r>
            <a:r>
              <a:rPr sz="900" spc="1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185" dirty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rehberlik hizmetlerinden</a:t>
            </a:r>
            <a:r>
              <a:rPr sz="9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sorumlu</a:t>
            </a:r>
            <a:r>
              <a:rPr sz="9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şube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müdürünü,</a:t>
            </a:r>
            <a:endParaRPr sz="900" dirty="0">
              <a:latin typeface="Arial"/>
              <a:cs typeface="Arial"/>
            </a:endParaRPr>
          </a:p>
          <a:p>
            <a:pPr marL="12700" marR="5080" indent="179705" algn="just">
              <a:lnSpc>
                <a:spcPct val="101800"/>
              </a:lnSpc>
              <a:spcBef>
                <a:spcPts val="565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ı)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Travma/Kriz:</a:t>
            </a:r>
            <a:r>
              <a:rPr sz="90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Zorlu,</a:t>
            </a:r>
            <a:r>
              <a:rPr sz="90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örseleyici</a:t>
            </a:r>
            <a:r>
              <a:rPr sz="90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ve/veya</a:t>
            </a:r>
            <a:r>
              <a:rPr sz="90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tehdit</a:t>
            </a:r>
            <a:r>
              <a:rPr sz="90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olarak</a:t>
            </a:r>
            <a:r>
              <a:rPr sz="90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algılanan</a:t>
            </a:r>
            <a:r>
              <a:rPr sz="90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</a:t>
            </a:r>
            <a:r>
              <a:rPr sz="90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</a:t>
            </a:r>
            <a:r>
              <a:rPr sz="90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da</a:t>
            </a:r>
            <a:r>
              <a:rPr sz="90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olaya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bağlı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olarak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bireyin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baş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etme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becerilerinin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yetersiz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kaldığı,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kişisel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iyilik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hâlinin</a:t>
            </a:r>
            <a:r>
              <a:rPr sz="90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ve/veya psikolojik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sağlığının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bozulduğu,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genellikle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 yoğun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belirsizliklerin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yaşandığı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karmaşık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süreci,</a:t>
            </a:r>
            <a:endParaRPr sz="900" dirty="0">
              <a:latin typeface="Arial"/>
              <a:cs typeface="Arial"/>
            </a:endParaRPr>
          </a:p>
          <a:p>
            <a:pPr marL="12700" marR="5080" indent="314960" algn="just">
              <a:lnSpc>
                <a:spcPct val="101899"/>
              </a:lnSpc>
              <a:spcBef>
                <a:spcPts val="570"/>
              </a:spcBef>
              <a:buAutoNum type="alphaLcParenR" startAt="9"/>
              <a:tabLst>
                <a:tab pos="32766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Travmatik</a:t>
            </a:r>
            <a:r>
              <a:rPr sz="900" spc="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olay:</a:t>
            </a:r>
            <a:r>
              <a:rPr sz="900" spc="2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Ani,</a:t>
            </a:r>
            <a:r>
              <a:rPr sz="900" spc="3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beklenmedik</a:t>
            </a:r>
            <a:r>
              <a:rPr sz="900" spc="3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900" spc="3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şekilde</a:t>
            </a:r>
            <a:r>
              <a:rPr sz="900" spc="3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ortaya</a:t>
            </a:r>
            <a:r>
              <a:rPr sz="900" spc="3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çıkan,</a:t>
            </a:r>
            <a:r>
              <a:rPr sz="900" spc="3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bireyin</a:t>
            </a:r>
            <a:r>
              <a:rPr sz="900" spc="3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baş</a:t>
            </a:r>
            <a:r>
              <a:rPr sz="900" spc="3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etme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potansiyelini etkisiz kılan,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kendisinin veya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yakınlarının yaşamını,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fiziksel/bilişsel/duygusal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bütünlüğünü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tehdit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eden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ve/veya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toplumu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etkileyen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olayı/durumu,</a:t>
            </a:r>
            <a:endParaRPr sz="9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85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ifade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eder.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İKİNCİ 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BÖLÜM</a:t>
            </a:r>
            <a:endParaRPr sz="9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Görev,</a:t>
            </a:r>
            <a:r>
              <a:rPr sz="9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Yetki</a:t>
            </a:r>
            <a:r>
              <a:rPr sz="9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Sorumluluklar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 dirty="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Genel</a:t>
            </a:r>
            <a:r>
              <a:rPr sz="9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müdürlüğün</a:t>
            </a:r>
            <a:r>
              <a:rPr sz="9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görev,</a:t>
            </a:r>
            <a:r>
              <a:rPr sz="9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yetki</a:t>
            </a:r>
            <a:r>
              <a:rPr sz="9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sorumlulukları</a:t>
            </a:r>
            <a:endParaRPr sz="900" dirty="0">
              <a:latin typeface="Arial"/>
              <a:cs typeface="Arial"/>
            </a:endParaRPr>
          </a:p>
          <a:p>
            <a:pPr marL="12700" marR="5080" indent="179705" algn="just">
              <a:lnSpc>
                <a:spcPct val="102000"/>
              </a:lnSpc>
              <a:spcBef>
                <a:spcPts val="565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MADDE</a:t>
            </a:r>
            <a:r>
              <a:rPr sz="900" b="1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sz="9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r>
              <a:rPr sz="900" b="1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(1)</a:t>
            </a:r>
            <a:r>
              <a:rPr sz="9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hizmetlerinde</a:t>
            </a:r>
            <a:r>
              <a:rPr sz="9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Genel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Müdürlüğün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görev,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yetki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sorumlulukları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şunlardır:</a:t>
            </a:r>
            <a:endParaRPr sz="900" dirty="0">
              <a:latin typeface="Arial"/>
              <a:cs typeface="Arial"/>
            </a:endParaRPr>
          </a:p>
          <a:p>
            <a:pPr marL="12700" marR="5080" indent="333375" algn="just">
              <a:lnSpc>
                <a:spcPct val="101899"/>
              </a:lnSpc>
              <a:spcBef>
                <a:spcPts val="570"/>
              </a:spcBef>
              <a:buAutoNum type="alphaLcParenR"/>
              <a:tabLst>
                <a:tab pos="34607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hizmetlerini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planlar,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hizmetlerin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yürütülmesini</a:t>
            </a:r>
            <a:r>
              <a:rPr sz="9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denetlenmesini</a:t>
            </a:r>
            <a:r>
              <a:rPr sz="9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 marL="12700" marR="5715" indent="313690" algn="just">
              <a:lnSpc>
                <a:spcPct val="101899"/>
              </a:lnSpc>
              <a:spcBef>
                <a:spcPts val="565"/>
              </a:spcBef>
              <a:buAutoNum type="alphaLcParenR"/>
              <a:tabLst>
                <a:tab pos="3263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Ulusal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düzeyde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etkileri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olan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durumlarında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bölgelerdeki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çalışmaları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izler,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koordine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eder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ekip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üyelerine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süpervizyon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desteği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 marL="12700" marR="5080" indent="351790" algn="just">
              <a:lnSpc>
                <a:spcPct val="101899"/>
              </a:lnSpc>
              <a:spcBef>
                <a:spcPts val="565"/>
              </a:spcBef>
              <a:buAutoNum type="alphaLcParenR"/>
              <a:tabLst>
                <a:tab pos="3644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Ulusal</a:t>
            </a:r>
            <a:r>
              <a:rPr sz="900" spc="3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düzeyde</a:t>
            </a:r>
            <a:r>
              <a:rPr sz="900" spc="3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etkileri</a:t>
            </a:r>
            <a:r>
              <a:rPr sz="900" spc="3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olan</a:t>
            </a:r>
            <a:r>
              <a:rPr sz="900" spc="3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3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durumlarında</a:t>
            </a:r>
            <a:r>
              <a:rPr sz="900" spc="3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ulusal</a:t>
            </a:r>
            <a:r>
              <a:rPr sz="900" spc="3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3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uluslararası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üniversiteler,</a:t>
            </a:r>
            <a:r>
              <a:rPr sz="9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gönüllü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sivil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toplum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örgütleri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kuruluşlarla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gerekli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işbirliğini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sağlar;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görüş,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öneri</a:t>
            </a:r>
            <a:r>
              <a:rPr sz="900" spc="2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2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çalışmalara</a:t>
            </a:r>
            <a:r>
              <a:rPr sz="900" spc="2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katılma</a:t>
            </a:r>
            <a:r>
              <a:rPr sz="900" spc="2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taleplerini</a:t>
            </a:r>
            <a:r>
              <a:rPr sz="900" spc="2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değerlendirir.</a:t>
            </a:r>
            <a:r>
              <a:rPr sz="900" spc="2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Uygun</a:t>
            </a:r>
            <a:r>
              <a:rPr sz="900" spc="2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görülenlerin</a:t>
            </a:r>
            <a:r>
              <a:rPr sz="900" spc="2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çalışmalara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katılımları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millî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müdürlüğü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koordinesinde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sağlanır.</a:t>
            </a:r>
            <a:endParaRPr sz="900" dirty="0">
              <a:latin typeface="Arial"/>
              <a:cs typeface="Arial"/>
            </a:endParaRPr>
          </a:p>
          <a:p>
            <a:pPr marL="12700" marR="5715" indent="179705" algn="just">
              <a:lnSpc>
                <a:spcPct val="101800"/>
              </a:lnSpc>
              <a:spcBef>
                <a:spcPts val="57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ç)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Ulusal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düzeyde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etkileri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olan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durumlarında;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gerektiğinde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Bakanlık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ekibini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oluşturur.</a:t>
            </a:r>
            <a:r>
              <a:rPr sz="900" spc="2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Travmanın</a:t>
            </a:r>
            <a:r>
              <a:rPr sz="900" spc="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olumsuz</a:t>
            </a:r>
            <a:r>
              <a:rPr sz="900" spc="2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etkilerinin</a:t>
            </a:r>
            <a:r>
              <a:rPr sz="900" spc="2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hızla</a:t>
            </a:r>
            <a:r>
              <a:rPr sz="900" spc="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aşılması</a:t>
            </a:r>
            <a:r>
              <a:rPr sz="900" spc="2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için</a:t>
            </a:r>
            <a:r>
              <a:rPr sz="900" spc="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destek</a:t>
            </a:r>
            <a:r>
              <a:rPr sz="900" spc="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sağlamak</a:t>
            </a:r>
            <a:r>
              <a:rPr sz="900" spc="2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üzere,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ihtiyaca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göre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farklı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meslek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gruplarından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uzmanları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bu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ekipte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görevlendirir.</a:t>
            </a:r>
            <a:endParaRPr sz="900" dirty="0">
              <a:latin typeface="Arial"/>
              <a:cs typeface="Arial"/>
            </a:endParaRPr>
          </a:p>
          <a:p>
            <a:pPr marL="12700" marR="5715" indent="317500" algn="just">
              <a:lnSpc>
                <a:spcPct val="101800"/>
              </a:lnSpc>
              <a:spcBef>
                <a:spcPts val="565"/>
              </a:spcBef>
              <a:buAutoNum type="alphaLcParenR" startAt="4"/>
              <a:tabLst>
                <a:tab pos="33020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Ulusal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düzeyde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etkileri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olan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durumlarında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il/ilçe/okul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ekipleri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tarafından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hazırlanan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günlük,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haftalık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aylık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raporları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değerlendirir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gerekli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önlemleri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alır.</a:t>
            </a:r>
            <a:endParaRPr sz="900" dirty="0">
              <a:latin typeface="Arial"/>
              <a:cs typeface="Arial"/>
            </a:endParaRPr>
          </a:p>
          <a:p>
            <a:pPr marL="12700" marR="5080" indent="304165" algn="just">
              <a:lnSpc>
                <a:spcPct val="101800"/>
              </a:lnSpc>
              <a:spcBef>
                <a:spcPts val="570"/>
              </a:spcBef>
              <a:buAutoNum type="alphaLcParenR" startAt="4"/>
              <a:tabLst>
                <a:tab pos="316865" algn="l"/>
              </a:tabLst>
            </a:pP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Bakanlık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ekibinin, gerektiğinde ihtiyaç analizlerinin gerçekleştirilmesi, risk gruplarının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belirlenmesi</a:t>
            </a:r>
            <a:r>
              <a:rPr sz="900" spc="2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travma/krize</a:t>
            </a:r>
            <a:r>
              <a:rPr sz="900" spc="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müdahalenin</a:t>
            </a:r>
            <a:r>
              <a:rPr sz="900" spc="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hızlı</a:t>
            </a:r>
            <a:r>
              <a:rPr sz="900" spc="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900" spc="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şekilde</a:t>
            </a:r>
            <a:r>
              <a:rPr sz="900" spc="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yapılması</a:t>
            </a:r>
            <a:r>
              <a:rPr sz="900" spc="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için</a:t>
            </a:r>
            <a:r>
              <a:rPr sz="900" spc="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</a:t>
            </a:r>
            <a:r>
              <a:rPr sz="900" spc="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ekibiyle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koordineli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çalışmasını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08660" y="574675"/>
            <a:ext cx="4526280" cy="66274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275590" algn="just">
              <a:lnSpc>
                <a:spcPct val="101899"/>
              </a:lnSpc>
              <a:spcBef>
                <a:spcPts val="80"/>
              </a:spcBef>
              <a:buAutoNum type="alphaLcParenR" startAt="6"/>
              <a:tabLst>
                <a:tab pos="2882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İllerde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hizmeti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verebilecek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personele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gerekli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eğitimleri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düzenler.</a:t>
            </a:r>
            <a:endParaRPr sz="900" dirty="0">
              <a:latin typeface="Arial"/>
              <a:cs typeface="Arial"/>
            </a:endParaRPr>
          </a:p>
          <a:p>
            <a:pPr marL="12700" marR="5080" indent="322580" algn="just">
              <a:lnSpc>
                <a:spcPct val="101800"/>
              </a:lnSpc>
              <a:spcBef>
                <a:spcPts val="565"/>
              </a:spcBef>
              <a:buAutoNum type="alphaLcParenR" startAt="6"/>
              <a:tabLst>
                <a:tab pos="33528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durumlarında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gerekli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koordinasyonun</a:t>
            </a:r>
            <a:r>
              <a:rPr sz="9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sağlanabilmesi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amacı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ile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il/ilçe/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ekiplerine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ait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iletişim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bilgilerinin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güncel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olarak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tutulmasını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 dirty="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İl millî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müdürlüklerinin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görev,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 yetki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sorumlulukları</a:t>
            </a:r>
            <a:endParaRPr sz="900" dirty="0">
              <a:latin typeface="Arial"/>
              <a:cs typeface="Arial"/>
            </a:endParaRPr>
          </a:p>
          <a:p>
            <a:pPr marL="12700" marR="5080" indent="179705" algn="just">
              <a:lnSpc>
                <a:spcPct val="101899"/>
              </a:lnSpc>
              <a:spcBef>
                <a:spcPts val="57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MADDE</a:t>
            </a:r>
            <a:r>
              <a:rPr sz="900" b="1" spc="2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sz="900" b="1" spc="2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r>
              <a:rPr sz="900" b="1" spc="2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(1)</a:t>
            </a:r>
            <a:r>
              <a:rPr sz="900" spc="2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İl</a:t>
            </a:r>
            <a:r>
              <a:rPr sz="900" spc="2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millî</a:t>
            </a:r>
            <a:r>
              <a:rPr sz="900" spc="2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2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müdürlükleri</a:t>
            </a:r>
            <a:r>
              <a:rPr sz="900" spc="2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2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2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2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2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krize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hizmetlerinin</a:t>
            </a:r>
            <a:r>
              <a:rPr sz="9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yürütülmesinde</a:t>
            </a:r>
            <a:r>
              <a:rPr sz="9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Genel</a:t>
            </a:r>
            <a:r>
              <a:rPr sz="9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Müdürlüğe</a:t>
            </a:r>
            <a:r>
              <a:rPr sz="9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karşı</a:t>
            </a:r>
            <a:r>
              <a:rPr sz="9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sorumlu</a:t>
            </a:r>
            <a:r>
              <a:rPr sz="9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olup</a:t>
            </a:r>
            <a:r>
              <a:rPr sz="9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görev,</a:t>
            </a:r>
            <a:r>
              <a:rPr sz="9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yetki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sorumlulukları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şunlardır:</a:t>
            </a:r>
            <a:endParaRPr sz="900" dirty="0">
              <a:latin typeface="Arial"/>
              <a:cs typeface="Arial"/>
            </a:endParaRPr>
          </a:p>
          <a:p>
            <a:pPr marL="12700" marR="5715" indent="341630" algn="just">
              <a:lnSpc>
                <a:spcPct val="101800"/>
              </a:lnSpc>
              <a:spcBef>
                <a:spcPts val="565"/>
              </a:spcBef>
              <a:buAutoNum type="alphaLcParenR"/>
              <a:tabLst>
                <a:tab pos="35433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İl</a:t>
            </a:r>
            <a:r>
              <a:rPr sz="900" spc="1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ekibinin</a:t>
            </a:r>
            <a:r>
              <a:rPr sz="900" spc="2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kurulmasını</a:t>
            </a:r>
            <a:r>
              <a:rPr sz="900" spc="2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sağlar</a:t>
            </a:r>
            <a:r>
              <a:rPr sz="900" spc="2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2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üyelerini</a:t>
            </a:r>
            <a:r>
              <a:rPr sz="900" spc="2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konuyla</a:t>
            </a:r>
            <a:r>
              <a:rPr sz="900" spc="2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ilgili</a:t>
            </a:r>
            <a:r>
              <a:rPr sz="900" spc="2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</a:t>
            </a:r>
            <a:r>
              <a:rPr sz="900" spc="2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içi</a:t>
            </a:r>
            <a:r>
              <a:rPr sz="900" spc="2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2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almış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personelden</a:t>
            </a:r>
            <a:r>
              <a:rPr sz="900" spc="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görevlendirir.</a:t>
            </a:r>
            <a:r>
              <a:rPr sz="900" spc="3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3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almış</a:t>
            </a:r>
            <a:r>
              <a:rPr sz="900" spc="3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yeterli</a:t>
            </a:r>
            <a:r>
              <a:rPr sz="900" spc="3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personelin</a:t>
            </a:r>
            <a:r>
              <a:rPr sz="900" spc="3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bulunmaması</a:t>
            </a:r>
            <a:r>
              <a:rPr sz="900" spc="3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durumunda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gerekli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eğitimleri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düzenler.</a:t>
            </a:r>
            <a:endParaRPr sz="900" dirty="0">
              <a:latin typeface="Arial"/>
              <a:cs typeface="Arial"/>
            </a:endParaRPr>
          </a:p>
          <a:p>
            <a:pPr marL="12700" marR="5715" indent="324485" algn="just">
              <a:lnSpc>
                <a:spcPct val="101899"/>
              </a:lnSpc>
              <a:spcBef>
                <a:spcPts val="565"/>
              </a:spcBef>
              <a:buAutoNum type="alphaLcParenR"/>
              <a:tabLst>
                <a:tab pos="33718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öğretim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yılı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başladıktan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sonra</a:t>
            </a:r>
            <a:r>
              <a:rPr sz="9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ay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içinde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</a:t>
            </a:r>
            <a:r>
              <a:rPr sz="9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ekibini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belirler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ekibin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yıllık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görevlendirme</a:t>
            </a:r>
            <a:r>
              <a:rPr sz="9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onayını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alır.</a:t>
            </a:r>
            <a:r>
              <a:rPr sz="9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Yaşanabilecek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durumlarında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onaya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ihtiyaç duyulmaksızın</a:t>
            </a:r>
            <a:r>
              <a:rPr sz="90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görevlendirilmelerini</a:t>
            </a:r>
            <a:r>
              <a:rPr sz="90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 marL="12700" marR="6350" indent="315595" algn="just">
              <a:lnSpc>
                <a:spcPct val="101800"/>
              </a:lnSpc>
              <a:spcBef>
                <a:spcPts val="570"/>
              </a:spcBef>
              <a:buAutoNum type="alphaLcParenR"/>
              <a:tabLst>
                <a:tab pos="32829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İl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ekibinin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birinci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dönemin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başı,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ikinci</a:t>
            </a:r>
            <a:r>
              <a:rPr sz="9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dönemin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başı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ikinci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dönemin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sonu</a:t>
            </a:r>
            <a:r>
              <a:rPr sz="9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olmak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üzere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yılda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üç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kez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ihtiyaç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duyulan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hâllerde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toplanmasını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sağlar.</a:t>
            </a:r>
            <a:endParaRPr sz="900" dirty="0">
              <a:latin typeface="Arial"/>
              <a:cs typeface="Arial"/>
            </a:endParaRPr>
          </a:p>
          <a:p>
            <a:pPr marL="12700" marR="5080" indent="179705" algn="just">
              <a:lnSpc>
                <a:spcPct val="101899"/>
              </a:lnSpc>
              <a:spcBef>
                <a:spcPts val="565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ç)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durumlarında</a:t>
            </a:r>
            <a:r>
              <a:rPr sz="9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gerekli</a:t>
            </a:r>
            <a:r>
              <a:rPr sz="9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koordinasyonun</a:t>
            </a:r>
            <a:r>
              <a:rPr sz="9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sağlanabilmesi</a:t>
            </a:r>
            <a:r>
              <a:rPr sz="9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amacı</a:t>
            </a:r>
            <a:r>
              <a:rPr sz="9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ile</a:t>
            </a:r>
            <a:r>
              <a:rPr sz="9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il/ilçe/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ekiplerine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ait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iletişim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bilgilerinin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güncel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olarak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tutulmasını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 marL="12700" marR="5080" indent="306705" algn="just">
              <a:lnSpc>
                <a:spcPct val="101899"/>
              </a:lnSpc>
              <a:spcBef>
                <a:spcPts val="565"/>
              </a:spcBef>
              <a:buAutoNum type="alphaLcParenR" startAt="4"/>
              <a:tabLst>
                <a:tab pos="31940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İl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ekibinin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ihtiyaçlarını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belirler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bu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ihtiyaçların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giderilebilmesi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için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gerekli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çalışmaları yapar.</a:t>
            </a:r>
            <a:endParaRPr sz="900" dirty="0">
              <a:latin typeface="Arial"/>
              <a:cs typeface="Arial"/>
            </a:endParaRPr>
          </a:p>
          <a:p>
            <a:pPr marL="12700" marR="5715" indent="338455" algn="just">
              <a:lnSpc>
                <a:spcPct val="101800"/>
              </a:lnSpc>
              <a:spcBef>
                <a:spcPts val="570"/>
              </a:spcBef>
              <a:buAutoNum type="alphaLcParenR" startAt="4"/>
              <a:tabLst>
                <a:tab pos="35115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1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hizmetlerinin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gerektirdiği</a:t>
            </a:r>
            <a:r>
              <a:rPr sz="900" spc="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araç,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gereç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 donanım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ilgili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gereksinimleri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karşılar.</a:t>
            </a:r>
            <a:endParaRPr sz="900" dirty="0">
              <a:latin typeface="Arial"/>
              <a:cs typeface="Arial"/>
            </a:endParaRPr>
          </a:p>
          <a:p>
            <a:pPr marL="12700" marR="5080" indent="296545" algn="just">
              <a:lnSpc>
                <a:spcPct val="101899"/>
              </a:lnSpc>
              <a:spcBef>
                <a:spcPts val="565"/>
              </a:spcBef>
              <a:buAutoNum type="alphaLcParenR" startAt="4"/>
              <a:tabLst>
                <a:tab pos="30924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hizmetlerinin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yürütülebilmesi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için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gerektiğinde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taşıt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tahsisi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yapar.</a:t>
            </a:r>
            <a:endParaRPr sz="900" dirty="0">
              <a:latin typeface="Arial"/>
              <a:cs typeface="Arial"/>
            </a:endParaRPr>
          </a:p>
          <a:p>
            <a:pPr marL="12700" marR="5080" indent="344805" algn="just">
              <a:lnSpc>
                <a:spcPct val="101899"/>
              </a:lnSpc>
              <a:spcBef>
                <a:spcPts val="570"/>
              </a:spcBef>
              <a:buAutoNum type="alphaLcParenR" startAt="4"/>
              <a:tabLst>
                <a:tab pos="35750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2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22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hizmetlerinin</a:t>
            </a:r>
            <a:r>
              <a:rPr sz="900" spc="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yürütülmesi</a:t>
            </a:r>
            <a:r>
              <a:rPr sz="900" spc="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için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araştırma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merkezleri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okullarda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uygun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ortamlarını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 marL="12700" marR="5080" indent="179705" algn="just">
              <a:lnSpc>
                <a:spcPct val="101899"/>
              </a:lnSpc>
              <a:spcBef>
                <a:spcPts val="565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ğ)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hizmetlerine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yönelik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çalışmalarda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kolaylaştırıcı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önlemler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alır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yerel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olanakları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harekete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geçirir.</a:t>
            </a:r>
            <a:endParaRPr sz="900" dirty="0">
              <a:latin typeface="Arial"/>
              <a:cs typeface="Arial"/>
            </a:endParaRPr>
          </a:p>
          <a:p>
            <a:pPr marL="325755" indent="-133985">
              <a:lnSpc>
                <a:spcPct val="100000"/>
              </a:lnSpc>
              <a:spcBef>
                <a:spcPts val="585"/>
              </a:spcBef>
              <a:buAutoNum type="alphaLcParenR" startAt="8"/>
              <a:tabLst>
                <a:tab pos="3263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İl,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ilçe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ekipleri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arasında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eş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güdümü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 marL="12700" marR="5715" indent="179705" algn="just">
              <a:lnSpc>
                <a:spcPct val="101899"/>
              </a:lnSpc>
              <a:spcBef>
                <a:spcPts val="565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ı)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 sonrasında ilçe/okul ekiplerinin ihtiyacı veya talebi doğrultusunda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il/ilçe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ekiplerinden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görevlendirme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yapar.</a:t>
            </a:r>
            <a:endParaRPr sz="900" dirty="0">
              <a:latin typeface="Arial"/>
              <a:cs typeface="Arial"/>
            </a:endParaRPr>
          </a:p>
          <a:p>
            <a:pPr marL="12700" marR="5080" indent="320040" algn="just">
              <a:lnSpc>
                <a:spcPct val="101899"/>
              </a:lnSpc>
              <a:spcBef>
                <a:spcPts val="570"/>
              </a:spcBef>
              <a:buAutoNum type="alphaLcParenR" startAt="9"/>
              <a:tabLst>
                <a:tab pos="33274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İlde</a:t>
            </a:r>
            <a:r>
              <a:rPr sz="900" spc="3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yaşanan</a:t>
            </a:r>
            <a:r>
              <a:rPr sz="900" spc="3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3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durumlarına</a:t>
            </a:r>
            <a:r>
              <a:rPr sz="900" spc="3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yönelik</a:t>
            </a:r>
            <a:r>
              <a:rPr sz="900" spc="3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gerçekleştirilen</a:t>
            </a:r>
            <a:r>
              <a:rPr sz="900" spc="3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3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müdahale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çalışmalarının raporlaştırılmasını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 marL="12700" marR="6350" indent="292100" algn="just">
              <a:lnSpc>
                <a:spcPct val="101899"/>
              </a:lnSpc>
              <a:spcBef>
                <a:spcPts val="565"/>
              </a:spcBef>
              <a:buAutoNum type="alphaLcParenR" startAt="9"/>
              <a:tabLst>
                <a:tab pos="30480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durumlarından</a:t>
            </a:r>
            <a:r>
              <a:rPr sz="90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etkilenen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bireylere</a:t>
            </a:r>
            <a:r>
              <a:rPr sz="90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ilişkin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kayıtların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başta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gizlilik</a:t>
            </a:r>
            <a:r>
              <a:rPr sz="90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ilkesi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olmak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üzere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etik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kurallara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uygun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şekilde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tutulmasını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muhafaza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edilmesini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 marL="12700" marR="5715" indent="305435" algn="just">
              <a:lnSpc>
                <a:spcPct val="101899"/>
              </a:lnSpc>
              <a:spcBef>
                <a:spcPts val="565"/>
              </a:spcBef>
              <a:buAutoNum type="alphaLcParenR" startAt="9"/>
              <a:tabLst>
                <a:tab pos="31813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durumlarında,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yönelik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hazırlanan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raporları değerlendirir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gerekli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önlemlerin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alınmasını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08977" y="727075"/>
            <a:ext cx="4525645" cy="64115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6350" indent="283845" algn="just">
              <a:lnSpc>
                <a:spcPct val="101800"/>
              </a:lnSpc>
              <a:spcBef>
                <a:spcPts val="80"/>
              </a:spcBef>
              <a:buAutoNum type="alphaLcParenR" startAt="12"/>
              <a:tabLst>
                <a:tab pos="29654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durumlarında</a:t>
            </a:r>
            <a:r>
              <a:rPr sz="9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ekipte</a:t>
            </a:r>
            <a:r>
              <a:rPr sz="9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görevli</a:t>
            </a:r>
            <a:r>
              <a:rPr sz="9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personel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için</a:t>
            </a:r>
            <a:r>
              <a:rPr sz="9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ihtiyaç</a:t>
            </a:r>
            <a:r>
              <a:rPr sz="9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hâlinde</a:t>
            </a:r>
            <a:r>
              <a:rPr sz="9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destek</a:t>
            </a:r>
            <a:r>
              <a:rPr sz="9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grubu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toplantılarının yapılmasını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 marL="12700" marR="5080" indent="369570" algn="just">
              <a:lnSpc>
                <a:spcPct val="101899"/>
              </a:lnSpc>
              <a:spcBef>
                <a:spcPts val="565"/>
              </a:spcBef>
              <a:buAutoNum type="alphaLcParenR" startAt="12"/>
              <a:tabLst>
                <a:tab pos="38227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durumlarında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bölgelerdeki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çalışmaları</a:t>
            </a:r>
            <a:r>
              <a:rPr sz="900" spc="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izler,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koordine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eder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ekip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üyelerine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süpervizyon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desteği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 marL="12700" marR="5080" indent="333375" algn="just">
              <a:lnSpc>
                <a:spcPct val="101800"/>
              </a:lnSpc>
              <a:spcBef>
                <a:spcPts val="570"/>
              </a:spcBef>
              <a:buAutoNum type="alphaLcParenR" startAt="12"/>
              <a:tabLst>
                <a:tab pos="34607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Bireylerin</a:t>
            </a:r>
            <a:r>
              <a:rPr sz="90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kişilik</a:t>
            </a:r>
            <a:r>
              <a:rPr sz="90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haklarının</a:t>
            </a:r>
            <a:r>
              <a:rPr sz="90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korunmasına</a:t>
            </a:r>
            <a:r>
              <a:rPr sz="90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özen</a:t>
            </a:r>
            <a:r>
              <a:rPr sz="90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göstererek</a:t>
            </a:r>
            <a:r>
              <a:rPr sz="90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kamuoyu</a:t>
            </a:r>
            <a:r>
              <a:rPr sz="90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bilgilendirme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notu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hazırlar.</a:t>
            </a:r>
            <a:endParaRPr sz="900" dirty="0">
              <a:latin typeface="Arial"/>
              <a:cs typeface="Arial"/>
            </a:endParaRPr>
          </a:p>
          <a:p>
            <a:pPr marL="12700" marR="5080" indent="336550" algn="just">
              <a:lnSpc>
                <a:spcPct val="101899"/>
              </a:lnSpc>
              <a:spcBef>
                <a:spcPts val="565"/>
              </a:spcBef>
              <a:buAutoNum type="alphaLcParenR" startAt="12"/>
              <a:tabLst>
                <a:tab pos="34925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1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hizmetlerine</a:t>
            </a:r>
            <a:r>
              <a:rPr sz="900" spc="1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yönelik</a:t>
            </a:r>
            <a:r>
              <a:rPr sz="900" spc="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</a:t>
            </a:r>
            <a:r>
              <a:rPr sz="900" spc="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içi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eğitimler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düzenler.</a:t>
            </a:r>
            <a:endParaRPr sz="900" dirty="0">
              <a:latin typeface="Arial"/>
              <a:cs typeface="Arial"/>
            </a:endParaRPr>
          </a:p>
          <a:p>
            <a:pPr marL="12700" marR="5080" indent="179705" algn="just">
              <a:lnSpc>
                <a:spcPct val="101899"/>
              </a:lnSpc>
              <a:spcBef>
                <a:spcPts val="565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ö)</a:t>
            </a:r>
            <a:r>
              <a:rPr sz="900" spc="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3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3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3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3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3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3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hizmetlerinin</a:t>
            </a:r>
            <a:r>
              <a:rPr sz="900" spc="3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geniş</a:t>
            </a:r>
            <a:r>
              <a:rPr sz="900" spc="3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kitlelere ulaştırılabilmesi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için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gerektiğinde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üniversiteler,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resmî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kurumlar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sivil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toplum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kuruluşlarıyla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işbirliği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yapılmasını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 marL="12700" marR="5080" indent="326390" algn="just">
              <a:lnSpc>
                <a:spcPct val="101800"/>
              </a:lnSpc>
              <a:spcBef>
                <a:spcPts val="570"/>
              </a:spcBef>
              <a:buAutoNum type="alphaLcParenR" startAt="16"/>
              <a:tabLst>
                <a:tab pos="339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Ulusal</a:t>
            </a:r>
            <a:r>
              <a:rPr sz="9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düzeyde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etkileri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olan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durumlarında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Genel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Müdürlük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tarafından psikososyal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hizmetlerine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katılımı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uygun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görülen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ulusal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uluslararası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üniversiteler,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gönüllü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sivil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toplum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örgütleri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kuruluşların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çalışmalarını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koordine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eder.</a:t>
            </a:r>
            <a:endParaRPr sz="900" dirty="0">
              <a:latin typeface="Arial"/>
              <a:cs typeface="Arial"/>
            </a:endParaRPr>
          </a:p>
          <a:p>
            <a:pPr marL="12700" marR="5080" indent="179705" algn="just">
              <a:lnSpc>
                <a:spcPct val="101800"/>
              </a:lnSpc>
              <a:spcBef>
                <a:spcPts val="565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r)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hizmetlerinde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yürütülen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çalışmalara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ilişkin,</a:t>
            </a:r>
            <a:r>
              <a:rPr sz="9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9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araştırma</a:t>
            </a:r>
            <a:r>
              <a:rPr sz="9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merkezleri</a:t>
            </a:r>
            <a:r>
              <a:rPr sz="9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ile</a:t>
            </a:r>
            <a:r>
              <a:rPr sz="9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işbirliği</a:t>
            </a:r>
            <a:r>
              <a:rPr sz="9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yaparak</a:t>
            </a:r>
            <a:r>
              <a:rPr sz="9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yazılı</a:t>
            </a:r>
            <a:r>
              <a:rPr sz="9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görsel</a:t>
            </a:r>
            <a:r>
              <a:rPr sz="9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materyallerin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hazırlanmasını;</a:t>
            </a:r>
            <a:r>
              <a:rPr sz="900" spc="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materyallerin</a:t>
            </a:r>
            <a:r>
              <a:rPr sz="9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okul,</a:t>
            </a:r>
            <a:r>
              <a:rPr sz="9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sağlık</a:t>
            </a:r>
            <a:r>
              <a:rPr sz="9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kurumu,</a:t>
            </a:r>
            <a:r>
              <a:rPr sz="900" spc="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emniyet</a:t>
            </a:r>
            <a:r>
              <a:rPr sz="9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müdürlüğü,</a:t>
            </a:r>
            <a:r>
              <a:rPr sz="9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üniversite,</a:t>
            </a:r>
            <a:r>
              <a:rPr sz="9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adli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kurum,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belediye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gibi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kurum/kuruluşlara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dağıtımını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 dirty="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İlçe millî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müdürlüklerinin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görev,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 yetki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sorumlulukları</a:t>
            </a:r>
            <a:endParaRPr sz="900" dirty="0">
              <a:latin typeface="Arial"/>
              <a:cs typeface="Arial"/>
            </a:endParaRPr>
          </a:p>
          <a:p>
            <a:pPr marL="12700" marR="5080" indent="179705" algn="just">
              <a:lnSpc>
                <a:spcPct val="101899"/>
              </a:lnSpc>
              <a:spcBef>
                <a:spcPts val="57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MADDE</a:t>
            </a:r>
            <a:r>
              <a:rPr sz="900" b="1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r>
              <a:rPr sz="900" b="1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r>
              <a:rPr sz="900" b="1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(1)</a:t>
            </a:r>
            <a:r>
              <a:rPr sz="90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İlçe</a:t>
            </a:r>
            <a:r>
              <a:rPr sz="90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millî</a:t>
            </a:r>
            <a:r>
              <a:rPr sz="90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müdürlükleri</a:t>
            </a:r>
            <a:r>
              <a:rPr sz="90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krize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hizmetlerinin</a:t>
            </a:r>
            <a:r>
              <a:rPr sz="9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yürütülmesinde</a:t>
            </a:r>
            <a:r>
              <a:rPr sz="9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</a:t>
            </a:r>
            <a:r>
              <a:rPr sz="9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millî</a:t>
            </a:r>
            <a:r>
              <a:rPr sz="9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müdürlüklerine</a:t>
            </a:r>
            <a:r>
              <a:rPr sz="9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karşı</a:t>
            </a:r>
            <a:r>
              <a:rPr sz="9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sorumlu</a:t>
            </a:r>
            <a:r>
              <a:rPr sz="9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olup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görev,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yetki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sorumlulukları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şunlardır:</a:t>
            </a:r>
            <a:endParaRPr sz="900" dirty="0">
              <a:latin typeface="Arial"/>
              <a:cs typeface="Arial"/>
            </a:endParaRPr>
          </a:p>
          <a:p>
            <a:pPr marL="12700" marR="5080" indent="331470" algn="just">
              <a:lnSpc>
                <a:spcPct val="101800"/>
              </a:lnSpc>
              <a:spcBef>
                <a:spcPts val="565"/>
              </a:spcBef>
              <a:buAutoNum type="alphaLcParenR"/>
              <a:tabLst>
                <a:tab pos="34417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İlçe</a:t>
            </a:r>
            <a:r>
              <a:rPr sz="90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ekibinin</a:t>
            </a:r>
            <a:r>
              <a:rPr sz="90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kurulmasını</a:t>
            </a:r>
            <a:r>
              <a:rPr sz="90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sağlar</a:t>
            </a:r>
            <a:r>
              <a:rPr sz="90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üyelerini</a:t>
            </a:r>
            <a:r>
              <a:rPr sz="90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konuyla</a:t>
            </a:r>
            <a:r>
              <a:rPr sz="90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ilgili</a:t>
            </a:r>
            <a:r>
              <a:rPr sz="90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</a:t>
            </a:r>
            <a:r>
              <a:rPr sz="90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içi</a:t>
            </a:r>
            <a:r>
              <a:rPr sz="90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almış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personelden</a:t>
            </a:r>
            <a:r>
              <a:rPr sz="900" spc="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görevlendirir.</a:t>
            </a:r>
            <a:r>
              <a:rPr sz="900" spc="3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3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almış</a:t>
            </a:r>
            <a:r>
              <a:rPr sz="900" spc="3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yeterli</a:t>
            </a:r>
            <a:r>
              <a:rPr sz="900" spc="3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personelin</a:t>
            </a:r>
            <a:r>
              <a:rPr sz="900" spc="3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bulunmaması</a:t>
            </a:r>
            <a:r>
              <a:rPr sz="900" spc="3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durumunda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gerekli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eğitimleri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düzenler.</a:t>
            </a:r>
            <a:endParaRPr sz="900" dirty="0">
              <a:latin typeface="Arial"/>
              <a:cs typeface="Arial"/>
            </a:endParaRPr>
          </a:p>
          <a:p>
            <a:pPr marL="12700" marR="5715" indent="315595" algn="just">
              <a:lnSpc>
                <a:spcPct val="101899"/>
              </a:lnSpc>
              <a:spcBef>
                <a:spcPts val="565"/>
              </a:spcBef>
              <a:buAutoNum type="alphaLcParenR"/>
              <a:tabLst>
                <a:tab pos="32829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öğretim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yılı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başladıktan sonra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ay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içinde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ilçe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ekibini belirler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ekibin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yıllık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görevlendirme</a:t>
            </a:r>
            <a:r>
              <a:rPr sz="9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onayını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alır.</a:t>
            </a:r>
            <a:r>
              <a:rPr sz="9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Yaşanabilecek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durumlarında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onaya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ihtiyaç duyulmaksızın</a:t>
            </a:r>
            <a:r>
              <a:rPr sz="90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görevlendirilmelerini</a:t>
            </a:r>
            <a:r>
              <a:rPr sz="90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 marL="12700" marR="5715" indent="306070" algn="just">
              <a:lnSpc>
                <a:spcPct val="101800"/>
              </a:lnSpc>
              <a:spcBef>
                <a:spcPts val="570"/>
              </a:spcBef>
              <a:buAutoNum type="alphaLcParenR"/>
              <a:tabLst>
                <a:tab pos="31877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İlçe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ekibinin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birinci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dönemin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başı,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ikinci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dönemin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başı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ikinci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dönemin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sonu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olmak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üzere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yılda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üç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kez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ihtiyaç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duyulan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hâllerde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toplanmasını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sağlar.</a:t>
            </a:r>
            <a:endParaRPr sz="900" dirty="0">
              <a:latin typeface="Arial"/>
              <a:cs typeface="Arial"/>
            </a:endParaRPr>
          </a:p>
          <a:p>
            <a:pPr marL="12700" marR="5080" indent="179705" algn="just">
              <a:lnSpc>
                <a:spcPct val="101899"/>
              </a:lnSpc>
              <a:spcBef>
                <a:spcPts val="565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ç)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durumlarında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gerekli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koordinasyonun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sağlanabilmesi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amacı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ilçe/okul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ekiplerine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ait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iletişim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bilgilerinin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güncel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olarak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tutulmasını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 marL="12700" marR="6350" indent="352425" algn="just">
              <a:lnSpc>
                <a:spcPct val="101899"/>
              </a:lnSpc>
              <a:spcBef>
                <a:spcPts val="565"/>
              </a:spcBef>
              <a:buAutoNum type="alphaLcParenR" startAt="4"/>
              <a:tabLst>
                <a:tab pos="36512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İlçe</a:t>
            </a:r>
            <a:r>
              <a:rPr sz="900" spc="2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ekibinin</a:t>
            </a:r>
            <a:r>
              <a:rPr sz="900" spc="2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ihtiyaçlarını</a:t>
            </a:r>
            <a:r>
              <a:rPr sz="900" spc="2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belirler</a:t>
            </a:r>
            <a:r>
              <a:rPr sz="900" spc="2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2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bu</a:t>
            </a:r>
            <a:r>
              <a:rPr sz="900" spc="2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ihtiyaçların</a:t>
            </a:r>
            <a:r>
              <a:rPr sz="900" spc="2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giderilebilmesi</a:t>
            </a:r>
            <a:r>
              <a:rPr sz="900" spc="2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için</a:t>
            </a:r>
            <a:r>
              <a:rPr sz="900" spc="2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gerekli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çalışmaları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yapar.</a:t>
            </a:r>
            <a:endParaRPr sz="900" dirty="0">
              <a:latin typeface="Arial"/>
              <a:cs typeface="Arial"/>
            </a:endParaRPr>
          </a:p>
          <a:p>
            <a:pPr marL="12700" marR="5080" indent="338455" algn="just">
              <a:lnSpc>
                <a:spcPct val="101800"/>
              </a:lnSpc>
              <a:spcBef>
                <a:spcPts val="570"/>
              </a:spcBef>
              <a:buAutoNum type="alphaLcParenR" startAt="4"/>
              <a:tabLst>
                <a:tab pos="35115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1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hizmetlerinin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gerektirdiği</a:t>
            </a:r>
            <a:r>
              <a:rPr sz="900" spc="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araç,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gereç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 donanım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ilgili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gereksinimleri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karşılar.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08977" y="650875"/>
            <a:ext cx="4525645" cy="641604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296545" algn="just">
              <a:lnSpc>
                <a:spcPct val="101899"/>
              </a:lnSpc>
              <a:spcBef>
                <a:spcPts val="80"/>
              </a:spcBef>
              <a:buAutoNum type="alphaLcParenR" startAt="6"/>
              <a:tabLst>
                <a:tab pos="30924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hizmetlerinin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yürütülebilmesi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için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gerektiğinde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taşıt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tahsisi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yapar.</a:t>
            </a:r>
            <a:endParaRPr sz="900" dirty="0">
              <a:latin typeface="Arial"/>
              <a:cs typeface="Arial"/>
            </a:endParaRPr>
          </a:p>
          <a:p>
            <a:pPr marL="12700" marR="5080" indent="344805" algn="just">
              <a:lnSpc>
                <a:spcPct val="101899"/>
              </a:lnSpc>
              <a:spcBef>
                <a:spcPts val="565"/>
              </a:spcBef>
              <a:buAutoNum type="alphaLcParenR" startAt="6"/>
              <a:tabLst>
                <a:tab pos="35750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2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22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hizmetlerinin</a:t>
            </a:r>
            <a:r>
              <a:rPr sz="900" spc="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yürütülmesi</a:t>
            </a:r>
            <a:r>
              <a:rPr sz="900" spc="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için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araştırma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merkezi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okullarda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uygun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ortamlarını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 marL="12700" marR="5080" indent="179705" algn="just">
              <a:lnSpc>
                <a:spcPct val="101899"/>
              </a:lnSpc>
              <a:spcBef>
                <a:spcPts val="565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ğ)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hizmetlerine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yönelik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çalışmalarda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kolaylaştırıcı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önlemler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alır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yerel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olanakları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harekete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geçirir.</a:t>
            </a:r>
            <a:endParaRPr sz="900" dirty="0">
              <a:latin typeface="Arial"/>
              <a:cs typeface="Arial"/>
            </a:endParaRPr>
          </a:p>
          <a:p>
            <a:pPr marL="325755" indent="-133985">
              <a:lnSpc>
                <a:spcPct val="100000"/>
              </a:lnSpc>
              <a:spcBef>
                <a:spcPts val="585"/>
              </a:spcBef>
              <a:buAutoNum type="alphaLcParenR" startAt="8"/>
              <a:tabLst>
                <a:tab pos="3263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İlçe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ekipleri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arasında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eş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güdümü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 marL="12700" marR="5715" indent="179705" algn="just">
              <a:lnSpc>
                <a:spcPct val="101899"/>
              </a:lnSpc>
              <a:spcBef>
                <a:spcPts val="57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ı)</a:t>
            </a:r>
            <a:r>
              <a:rPr sz="900" spc="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25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sonrasında</a:t>
            </a:r>
            <a:r>
              <a:rPr sz="900" spc="25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spc="2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ekiplerinin</a:t>
            </a:r>
            <a:r>
              <a:rPr sz="900" spc="25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ihtiyacı</a:t>
            </a:r>
            <a:r>
              <a:rPr sz="900" spc="25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veya</a:t>
            </a:r>
            <a:r>
              <a:rPr sz="900" spc="2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talebi</a:t>
            </a:r>
            <a:r>
              <a:rPr sz="900" spc="25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doğrultusunda</a:t>
            </a:r>
            <a:r>
              <a:rPr sz="900" spc="25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ilçe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ekibinden</a:t>
            </a:r>
            <a:r>
              <a:rPr sz="9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görevlendirme</a:t>
            </a:r>
            <a:r>
              <a:rPr sz="9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yapar.</a:t>
            </a:r>
            <a:endParaRPr sz="900" dirty="0">
              <a:latin typeface="Arial"/>
              <a:cs typeface="Arial"/>
            </a:endParaRPr>
          </a:p>
          <a:p>
            <a:pPr marL="12700" marR="5080" indent="304800" algn="just">
              <a:lnSpc>
                <a:spcPct val="101899"/>
              </a:lnSpc>
              <a:spcBef>
                <a:spcPts val="565"/>
              </a:spcBef>
              <a:buAutoNum type="alphaLcParenR" startAt="9"/>
              <a:tabLst>
                <a:tab pos="31750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İlçede</a:t>
            </a:r>
            <a:r>
              <a:rPr sz="900" spc="2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yaşanan</a:t>
            </a:r>
            <a:r>
              <a:rPr sz="900" spc="2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2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durumlarına</a:t>
            </a:r>
            <a:r>
              <a:rPr sz="900" spc="2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yönelik</a:t>
            </a:r>
            <a:r>
              <a:rPr sz="900" spc="2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gerçekleştirilen</a:t>
            </a:r>
            <a:r>
              <a:rPr sz="900" spc="2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2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müdahale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çalışmalarının raporlaştırılmasını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 marL="12700" marR="6350" indent="292100" algn="just">
              <a:lnSpc>
                <a:spcPct val="101899"/>
              </a:lnSpc>
              <a:spcBef>
                <a:spcPts val="565"/>
              </a:spcBef>
              <a:buAutoNum type="alphaLcParenR" startAt="9"/>
              <a:tabLst>
                <a:tab pos="30480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durumlarından</a:t>
            </a:r>
            <a:r>
              <a:rPr sz="90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etkilenen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bireylere</a:t>
            </a:r>
            <a:r>
              <a:rPr sz="90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ilişkin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kayıtların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başta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gizlilik</a:t>
            </a:r>
            <a:r>
              <a:rPr sz="90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ilkesi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olmak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üzere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etik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kurallara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uygun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şekilde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tutulmasını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muhafaza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edilmesini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 marL="12700" marR="5715" indent="305435" algn="just">
              <a:lnSpc>
                <a:spcPct val="101899"/>
              </a:lnSpc>
              <a:spcBef>
                <a:spcPts val="565"/>
              </a:spcBef>
              <a:buAutoNum type="alphaLcParenR" startAt="9"/>
              <a:tabLst>
                <a:tab pos="31813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durumlarında,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yönelik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hazırlanan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raporları değerlendirir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gerekli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önlemlerin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alınmasını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 marL="12700" marR="6350" indent="283845" algn="just">
              <a:lnSpc>
                <a:spcPct val="101800"/>
              </a:lnSpc>
              <a:spcBef>
                <a:spcPts val="570"/>
              </a:spcBef>
              <a:buAutoNum type="alphaLcParenR" startAt="9"/>
              <a:tabLst>
                <a:tab pos="29654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durumlarında</a:t>
            </a:r>
            <a:r>
              <a:rPr sz="9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ekipte</a:t>
            </a:r>
            <a:r>
              <a:rPr sz="9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görevli</a:t>
            </a:r>
            <a:r>
              <a:rPr sz="9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personel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için</a:t>
            </a:r>
            <a:r>
              <a:rPr sz="9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ihtiyaç</a:t>
            </a:r>
            <a:r>
              <a:rPr sz="9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hâlinde</a:t>
            </a:r>
            <a:r>
              <a:rPr sz="9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destek</a:t>
            </a:r>
            <a:r>
              <a:rPr sz="9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grubu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toplantılarının yapılmasını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 marL="12700" marR="5715" indent="369570" algn="just">
              <a:lnSpc>
                <a:spcPct val="101899"/>
              </a:lnSpc>
              <a:spcBef>
                <a:spcPts val="565"/>
              </a:spcBef>
              <a:buAutoNum type="alphaLcParenR" startAt="9"/>
              <a:tabLst>
                <a:tab pos="38227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durumlarında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bölgelerdeki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çalışmaları</a:t>
            </a:r>
            <a:r>
              <a:rPr sz="900" spc="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izler,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koordine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eder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ekip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üyelerine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süpervizyon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desteği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 marL="12700" marR="5715" indent="333375" algn="just">
              <a:lnSpc>
                <a:spcPct val="101800"/>
              </a:lnSpc>
              <a:spcBef>
                <a:spcPts val="570"/>
              </a:spcBef>
              <a:buAutoNum type="alphaLcParenR" startAt="9"/>
              <a:tabLst>
                <a:tab pos="34607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Bireylerin</a:t>
            </a:r>
            <a:r>
              <a:rPr sz="90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kişilik</a:t>
            </a:r>
            <a:r>
              <a:rPr sz="90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haklarının</a:t>
            </a:r>
            <a:r>
              <a:rPr sz="90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korunmasına</a:t>
            </a:r>
            <a:r>
              <a:rPr sz="90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özen</a:t>
            </a:r>
            <a:r>
              <a:rPr sz="90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göstererek</a:t>
            </a:r>
            <a:r>
              <a:rPr sz="90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kamuoyu</a:t>
            </a:r>
            <a:r>
              <a:rPr sz="90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bilgilendirme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notu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hazırlar.</a:t>
            </a:r>
            <a:endParaRPr sz="900" dirty="0">
              <a:latin typeface="Arial"/>
              <a:cs typeface="Arial"/>
            </a:endParaRPr>
          </a:p>
          <a:p>
            <a:pPr marL="12700" marR="5080" indent="336550" algn="just">
              <a:lnSpc>
                <a:spcPct val="101899"/>
              </a:lnSpc>
              <a:spcBef>
                <a:spcPts val="565"/>
              </a:spcBef>
              <a:buAutoNum type="alphaLcParenR" startAt="9"/>
              <a:tabLst>
                <a:tab pos="34925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1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hizmetlerine</a:t>
            </a:r>
            <a:r>
              <a:rPr sz="900" spc="1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yönelik</a:t>
            </a:r>
            <a:r>
              <a:rPr sz="900" spc="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</a:t>
            </a:r>
            <a:r>
              <a:rPr sz="900" spc="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içi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eğitimler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düzenler.</a:t>
            </a:r>
            <a:endParaRPr sz="900" dirty="0">
              <a:latin typeface="Arial"/>
              <a:cs typeface="Arial"/>
            </a:endParaRPr>
          </a:p>
          <a:p>
            <a:pPr marL="12700" marR="5080" indent="179705" algn="just">
              <a:lnSpc>
                <a:spcPct val="101899"/>
              </a:lnSpc>
              <a:spcBef>
                <a:spcPts val="565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ö)</a:t>
            </a:r>
            <a:r>
              <a:rPr sz="900" spc="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3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3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3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3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3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3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hizmetlerinin</a:t>
            </a:r>
            <a:r>
              <a:rPr sz="900" spc="3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geniş</a:t>
            </a:r>
            <a:r>
              <a:rPr sz="900" spc="3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kitlelere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ulaştırılabilmesi</a:t>
            </a:r>
            <a:r>
              <a:rPr sz="900" spc="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için</a:t>
            </a:r>
            <a:r>
              <a:rPr sz="900" spc="4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gerektiğinde</a:t>
            </a:r>
            <a:r>
              <a:rPr sz="900" spc="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üniversitelerle,</a:t>
            </a:r>
            <a:r>
              <a:rPr sz="900" spc="4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resmî</a:t>
            </a:r>
            <a:r>
              <a:rPr sz="900" spc="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kurumlarla</a:t>
            </a:r>
            <a:r>
              <a:rPr sz="900" spc="4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sivil</a:t>
            </a:r>
            <a:r>
              <a:rPr sz="900" spc="4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toplum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kuruluşlarıyla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işbirliği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yapılmasını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sağlar.</a:t>
            </a:r>
            <a:endParaRPr sz="900" dirty="0">
              <a:latin typeface="Arial"/>
              <a:cs typeface="Arial"/>
            </a:endParaRPr>
          </a:p>
          <a:p>
            <a:pPr marL="12700" marR="5080" indent="307340" algn="just">
              <a:lnSpc>
                <a:spcPct val="101800"/>
              </a:lnSpc>
              <a:spcBef>
                <a:spcPts val="570"/>
              </a:spcBef>
              <a:buAutoNum type="alphaLcParenR" startAt="16"/>
              <a:tabLst>
                <a:tab pos="32004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hizmetlerinde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yürütülen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çalışmalara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ilişkin,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araştırma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merkezi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ile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işbirliği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yaparak</a:t>
            </a:r>
            <a:r>
              <a:rPr sz="90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yazılı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görsel</a:t>
            </a:r>
            <a:r>
              <a:rPr sz="90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materyallerin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hazırlanmasını;</a:t>
            </a:r>
            <a:r>
              <a:rPr sz="900" spc="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materyallerin</a:t>
            </a:r>
            <a:r>
              <a:rPr sz="9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okul,</a:t>
            </a:r>
            <a:r>
              <a:rPr sz="9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sağlık</a:t>
            </a:r>
            <a:r>
              <a:rPr sz="9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kurumu,</a:t>
            </a:r>
            <a:r>
              <a:rPr sz="900" spc="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emniyet</a:t>
            </a:r>
            <a:r>
              <a:rPr sz="9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müdürlüğü,</a:t>
            </a:r>
            <a:r>
              <a:rPr sz="9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üniversite,</a:t>
            </a:r>
            <a:r>
              <a:rPr sz="9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adli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kurum,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belediye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gibi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kurum/kuruluşlara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dağıtımını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 dirty="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9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araştırma</a:t>
            </a:r>
            <a:r>
              <a:rPr sz="9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merkezlerinin görev,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yetki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 sorumlulukları</a:t>
            </a:r>
            <a:endParaRPr sz="900" dirty="0">
              <a:latin typeface="Arial"/>
              <a:cs typeface="Arial"/>
            </a:endParaRPr>
          </a:p>
          <a:p>
            <a:pPr marL="12700" marR="5715" indent="179705" algn="just">
              <a:lnSpc>
                <a:spcPct val="101899"/>
              </a:lnSpc>
              <a:spcBef>
                <a:spcPts val="565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MADDE</a:t>
            </a:r>
            <a:r>
              <a:rPr sz="900" b="1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7</a:t>
            </a:r>
            <a:r>
              <a:rPr sz="900" b="1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r>
              <a:rPr sz="900" b="1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(1)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araştırma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merkezleri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hizmetlerinde</a:t>
            </a:r>
            <a:r>
              <a:rPr sz="9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il/ilçe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millî</a:t>
            </a:r>
            <a:r>
              <a:rPr sz="9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müdürlüklerine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karşı</a:t>
            </a:r>
            <a:r>
              <a:rPr sz="9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sorumlu</a:t>
            </a:r>
            <a:r>
              <a:rPr sz="9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olup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görev,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yetki ve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sorumlulukları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şunlardır:</a:t>
            </a:r>
            <a:endParaRPr sz="900" dirty="0">
              <a:latin typeface="Arial"/>
              <a:cs typeface="Arial"/>
            </a:endParaRPr>
          </a:p>
          <a:p>
            <a:pPr marL="12700" marR="5715" indent="331470" algn="just">
              <a:lnSpc>
                <a:spcPct val="101899"/>
              </a:lnSpc>
              <a:spcBef>
                <a:spcPts val="570"/>
              </a:spcBef>
              <a:buAutoNum type="alphaLcParenR"/>
              <a:tabLst>
                <a:tab pos="34417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hizmetlerine</a:t>
            </a:r>
            <a:r>
              <a:rPr sz="90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ilişkin</a:t>
            </a:r>
            <a:r>
              <a:rPr sz="90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ihtiyaçlar</a:t>
            </a:r>
            <a:r>
              <a:rPr sz="90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alınması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gereken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önlemler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ilgili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il/ilçe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millî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müdürlüklerini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bilgilendirir.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08977" y="574675"/>
            <a:ext cx="4525645" cy="6720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308610" algn="just">
              <a:lnSpc>
                <a:spcPct val="100899"/>
              </a:lnSpc>
              <a:spcBef>
                <a:spcPts val="90"/>
              </a:spcBef>
              <a:buAutoNum type="alphaLcParenR" startAt="2"/>
              <a:tabLst>
                <a:tab pos="32131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hizmetlerine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yönelik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yazılı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görsel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materyallerin</a:t>
            </a:r>
            <a:r>
              <a:rPr sz="900" spc="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hazırlanması,</a:t>
            </a:r>
            <a:r>
              <a:rPr sz="900" spc="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eğitimlerin</a:t>
            </a:r>
            <a:r>
              <a:rPr sz="900" spc="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düzenlenmesi</a:t>
            </a:r>
            <a:r>
              <a:rPr sz="900" spc="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gibi</a:t>
            </a:r>
            <a:r>
              <a:rPr sz="900" spc="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çalışmaları</a:t>
            </a:r>
            <a:r>
              <a:rPr sz="900" spc="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il/ilçe</a:t>
            </a:r>
            <a:r>
              <a:rPr sz="900" spc="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millî</a:t>
            </a:r>
            <a:r>
              <a:rPr sz="900" spc="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eğitim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müdürlüğü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işbirliği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yaparak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yürütür.</a:t>
            </a:r>
            <a:endParaRPr sz="900" dirty="0">
              <a:latin typeface="Arial"/>
              <a:cs typeface="Arial"/>
            </a:endParaRPr>
          </a:p>
          <a:p>
            <a:pPr marL="12700" marR="5715" indent="356870" algn="just">
              <a:lnSpc>
                <a:spcPct val="100899"/>
              </a:lnSpc>
              <a:spcBef>
                <a:spcPts val="565"/>
              </a:spcBef>
              <a:buAutoNum type="alphaLcParenR" startAt="2"/>
              <a:tabLst>
                <a:tab pos="36957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spc="3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900" spc="3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</a:t>
            </a:r>
            <a:r>
              <a:rPr sz="900" spc="3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programında</a:t>
            </a:r>
            <a:r>
              <a:rPr sz="900" spc="3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yer</a:t>
            </a:r>
            <a:r>
              <a:rPr sz="900" spc="3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alan</a:t>
            </a:r>
            <a:r>
              <a:rPr sz="900" spc="3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3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önleyici</a:t>
            </a:r>
            <a:r>
              <a:rPr sz="900" spc="3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destek programlarının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uygulanmasını</a:t>
            </a:r>
            <a:r>
              <a:rPr sz="9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izler.</a:t>
            </a:r>
            <a:endParaRPr sz="900" dirty="0">
              <a:latin typeface="Arial"/>
              <a:cs typeface="Arial"/>
            </a:endParaRPr>
          </a:p>
          <a:p>
            <a:pPr marL="12700" marR="6350" indent="179705">
              <a:lnSpc>
                <a:spcPct val="100899"/>
              </a:lnSpc>
              <a:spcBef>
                <a:spcPts val="57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ç)</a:t>
            </a:r>
            <a:r>
              <a:rPr sz="900" spc="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öğretmeni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olmayan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okullardaki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krize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hizmetlerinin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yürütülmesine</a:t>
            </a:r>
            <a:r>
              <a:rPr sz="9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destek</a:t>
            </a:r>
            <a:r>
              <a:rPr sz="9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olur.</a:t>
            </a:r>
            <a:endParaRPr sz="900" dirty="0">
              <a:latin typeface="Arial"/>
              <a:cs typeface="Arial"/>
            </a:endParaRPr>
          </a:p>
          <a:p>
            <a:pPr marL="12700" marR="5715" indent="329565" algn="just">
              <a:lnSpc>
                <a:spcPct val="100899"/>
              </a:lnSpc>
              <a:spcBef>
                <a:spcPts val="565"/>
              </a:spcBef>
              <a:buAutoNum type="alphaLcParenR" startAt="4"/>
              <a:tabLst>
                <a:tab pos="34226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9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araştırma</a:t>
            </a:r>
            <a:r>
              <a:rPr sz="9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merkezine</a:t>
            </a:r>
            <a:r>
              <a:rPr sz="9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başvuran</a:t>
            </a:r>
            <a:r>
              <a:rPr sz="9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durumlarından</a:t>
            </a:r>
            <a:r>
              <a:rPr sz="9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etkilenen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bireyleri</a:t>
            </a:r>
            <a:r>
              <a:rPr sz="900" spc="48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gerektiğinde</a:t>
            </a:r>
            <a:r>
              <a:rPr sz="900" spc="4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ilgili</a:t>
            </a:r>
            <a:r>
              <a:rPr sz="900" spc="4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kurumlara</a:t>
            </a:r>
            <a:r>
              <a:rPr sz="900" spc="48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yönlendirerek</a:t>
            </a:r>
            <a:r>
              <a:rPr sz="900" spc="4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durumlarını</a:t>
            </a:r>
            <a:r>
              <a:rPr sz="900" spc="4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izler.</a:t>
            </a:r>
            <a:r>
              <a:rPr sz="900" spc="4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Travma/kriz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durumlarından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etkilenen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bireylere</a:t>
            </a:r>
            <a:r>
              <a:rPr sz="900" spc="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ilişkin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kayıtları</a:t>
            </a:r>
            <a:r>
              <a:rPr sz="900" spc="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başta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gizlilik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ilkesi</a:t>
            </a:r>
            <a:r>
              <a:rPr sz="900" spc="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olmak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üzere</a:t>
            </a:r>
            <a:r>
              <a:rPr sz="900" spc="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etik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kurallara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uygun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şekilde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tutar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muhafaza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eder.</a:t>
            </a:r>
            <a:endParaRPr sz="900" dirty="0">
              <a:latin typeface="Arial"/>
              <a:cs typeface="Arial"/>
            </a:endParaRPr>
          </a:p>
          <a:p>
            <a:pPr marL="12700" marR="5080" indent="354965" algn="just">
              <a:lnSpc>
                <a:spcPct val="100899"/>
              </a:lnSpc>
              <a:spcBef>
                <a:spcPts val="570"/>
              </a:spcBef>
              <a:buAutoNum type="alphaLcParenR" startAt="4"/>
              <a:tabLst>
                <a:tab pos="36766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3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3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3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3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3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hizmetlerinin</a:t>
            </a:r>
            <a:r>
              <a:rPr sz="900" spc="3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geniş</a:t>
            </a:r>
            <a:r>
              <a:rPr sz="900" spc="3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kitlelere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ulaştırılabilmesi</a:t>
            </a:r>
            <a:r>
              <a:rPr sz="900" spc="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için</a:t>
            </a:r>
            <a:r>
              <a:rPr sz="900" spc="4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gerektiğinde</a:t>
            </a:r>
            <a:r>
              <a:rPr sz="900" spc="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üniversitelerle,</a:t>
            </a:r>
            <a:r>
              <a:rPr sz="900" spc="4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resmî</a:t>
            </a:r>
            <a:r>
              <a:rPr sz="900" spc="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kurumlarla</a:t>
            </a:r>
            <a:r>
              <a:rPr sz="900" spc="4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sivil</a:t>
            </a:r>
            <a:r>
              <a:rPr sz="900" spc="4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toplum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kuruluşlarıyla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işbirliği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yapar.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 dirty="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b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müdürlüklerinin</a:t>
            </a:r>
            <a:r>
              <a:rPr sz="900" b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görev,</a:t>
            </a:r>
            <a:r>
              <a:rPr sz="900" b="1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yetki</a:t>
            </a:r>
            <a:r>
              <a:rPr sz="900" b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b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sorumlulukları</a:t>
            </a:r>
            <a:endParaRPr sz="900" dirty="0">
              <a:latin typeface="Arial"/>
              <a:cs typeface="Arial"/>
            </a:endParaRPr>
          </a:p>
          <a:p>
            <a:pPr marL="12700" marR="5080" indent="179705">
              <a:lnSpc>
                <a:spcPct val="100899"/>
              </a:lnSpc>
              <a:spcBef>
                <a:spcPts val="57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MADDE</a:t>
            </a:r>
            <a:r>
              <a:rPr sz="900" b="1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8</a:t>
            </a:r>
            <a:r>
              <a:rPr sz="900" b="1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r>
              <a:rPr sz="900" b="1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(1)</a:t>
            </a:r>
            <a:r>
              <a:rPr sz="9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hizmetlerinde</a:t>
            </a:r>
            <a:r>
              <a:rPr sz="9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okul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müdürlüklerinin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görev,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yetki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sorumlulukları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şunlardır:</a:t>
            </a:r>
            <a:endParaRPr sz="900" dirty="0">
              <a:latin typeface="Arial"/>
              <a:cs typeface="Arial"/>
            </a:endParaRPr>
          </a:p>
          <a:p>
            <a:pPr marL="12700" marR="5715" indent="309245" algn="just">
              <a:lnSpc>
                <a:spcPct val="100899"/>
              </a:lnSpc>
              <a:spcBef>
                <a:spcPts val="565"/>
              </a:spcBef>
              <a:buAutoNum type="alphaLcParenR"/>
              <a:tabLst>
                <a:tab pos="32194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Öncelikle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konuyla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ilgili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hizmet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içi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almış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personelden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olmak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üzere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ekibinin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kurulmasını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 marL="12700" marR="6350" indent="342265">
              <a:lnSpc>
                <a:spcPct val="100000"/>
              </a:lnSpc>
              <a:spcBef>
                <a:spcPts val="580"/>
              </a:spcBef>
              <a:buAutoNum type="alphaLcParenR"/>
              <a:tabLst>
                <a:tab pos="35496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Başta</a:t>
            </a:r>
            <a:r>
              <a:rPr sz="900" spc="1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spc="2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ekibi</a:t>
            </a:r>
            <a:r>
              <a:rPr sz="900" spc="2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olmak</a:t>
            </a:r>
            <a:r>
              <a:rPr sz="900" spc="2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üzere,</a:t>
            </a:r>
            <a:r>
              <a:rPr sz="900" spc="2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spc="2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bünyesindeki</a:t>
            </a:r>
            <a:r>
              <a:rPr sz="900" spc="2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tüm</a:t>
            </a:r>
            <a:r>
              <a:rPr sz="900" spc="2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öğretmen</a:t>
            </a:r>
            <a:r>
              <a:rPr sz="900" spc="2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2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personelin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konuyla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ilgili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almasını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 marL="12700" marR="5715" indent="318770">
              <a:lnSpc>
                <a:spcPct val="100000"/>
              </a:lnSpc>
              <a:spcBef>
                <a:spcPts val="585"/>
              </a:spcBef>
              <a:buAutoNum type="alphaLcParenR"/>
              <a:tabLst>
                <a:tab pos="33147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</a:t>
            </a:r>
            <a:r>
              <a:rPr sz="9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programına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dâhil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edilen</a:t>
            </a:r>
            <a:r>
              <a:rPr sz="9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hizmetlerinin</a:t>
            </a:r>
            <a:r>
              <a:rPr sz="9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yürütülmesini</a:t>
            </a:r>
            <a:r>
              <a:rPr sz="9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 marL="12700" marR="5080" indent="179705">
              <a:lnSpc>
                <a:spcPct val="100899"/>
              </a:lnSpc>
              <a:spcBef>
                <a:spcPts val="575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ç)</a:t>
            </a:r>
            <a:r>
              <a:rPr sz="900" spc="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Oluşturulan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spc="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risk</a:t>
            </a:r>
            <a:r>
              <a:rPr sz="900" spc="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haritasına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göre</a:t>
            </a:r>
            <a:r>
              <a:rPr sz="900" spc="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durumlarına</a:t>
            </a:r>
            <a:r>
              <a:rPr sz="900" spc="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yönelik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koruyucu,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önleyici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güçlendirici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çalışmaların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yürütülmesini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 marL="12700" marR="5080" indent="344170" algn="just">
              <a:lnSpc>
                <a:spcPct val="100899"/>
              </a:lnSpc>
              <a:spcBef>
                <a:spcPts val="570"/>
              </a:spcBef>
              <a:buAutoNum type="alphaLcParenR" startAt="4"/>
              <a:tabLst>
                <a:tab pos="35687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Okuldaki</a:t>
            </a:r>
            <a:r>
              <a:rPr sz="900" spc="2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2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2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2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2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2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2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hizmetlerine</a:t>
            </a:r>
            <a:r>
              <a:rPr sz="900" spc="2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yönelik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çalışmalarda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kolaylaştırıcı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önlemler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alır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yerel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imkânlardan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faydalanır.</a:t>
            </a:r>
            <a:endParaRPr sz="900" dirty="0">
              <a:latin typeface="Arial"/>
              <a:cs typeface="Arial"/>
            </a:endParaRPr>
          </a:p>
          <a:p>
            <a:pPr marL="12700" marR="5080" indent="344805">
              <a:lnSpc>
                <a:spcPct val="100000"/>
              </a:lnSpc>
              <a:spcBef>
                <a:spcPts val="575"/>
              </a:spcBef>
              <a:buAutoNum type="alphaLcParenR" startAt="4"/>
              <a:tabLst>
                <a:tab pos="35750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2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22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hizmetlerinin</a:t>
            </a:r>
            <a:r>
              <a:rPr sz="900" spc="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yürütülmesi</a:t>
            </a:r>
            <a:r>
              <a:rPr sz="900" spc="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için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ekiplere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gerektiğinde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odası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tahsis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eder.</a:t>
            </a:r>
            <a:endParaRPr sz="900" dirty="0">
              <a:latin typeface="Arial"/>
              <a:cs typeface="Arial"/>
            </a:endParaRPr>
          </a:p>
          <a:p>
            <a:pPr marL="12700" marR="6350" indent="280670" algn="just">
              <a:lnSpc>
                <a:spcPct val="100899"/>
              </a:lnSpc>
              <a:spcBef>
                <a:spcPts val="580"/>
              </a:spcBef>
              <a:buAutoNum type="alphaLcParenR" startAt="4"/>
              <a:tabLst>
                <a:tab pos="29337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durumlarında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ekibinin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il/ilçe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ekipleri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ile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eşgüdüm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içerisinde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hareket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etmesini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 marL="12700" marR="5715" indent="362585" algn="just">
              <a:lnSpc>
                <a:spcPct val="100899"/>
              </a:lnSpc>
              <a:spcBef>
                <a:spcPts val="565"/>
              </a:spcBef>
              <a:buAutoNum type="alphaLcParenR" startAt="4"/>
              <a:tabLst>
                <a:tab pos="37528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3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durumlarından</a:t>
            </a:r>
            <a:r>
              <a:rPr sz="900" spc="3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sonra</a:t>
            </a:r>
            <a:r>
              <a:rPr sz="900" spc="3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öğrenci,</a:t>
            </a:r>
            <a:r>
              <a:rPr sz="900" spc="3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veli,</a:t>
            </a:r>
            <a:r>
              <a:rPr sz="900" spc="3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öğretmen</a:t>
            </a:r>
            <a:r>
              <a:rPr sz="900" spc="3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3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spc="3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yardımcı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personeline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yapılacak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bilgilendirme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konusunda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ekibi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birlikte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planlama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yapar.</a:t>
            </a:r>
            <a:endParaRPr sz="900" dirty="0">
              <a:latin typeface="Arial"/>
              <a:cs typeface="Arial"/>
            </a:endParaRPr>
          </a:p>
          <a:p>
            <a:pPr marL="12700" marR="6350" indent="179705">
              <a:lnSpc>
                <a:spcPct val="100899"/>
              </a:lnSpc>
              <a:spcBef>
                <a:spcPts val="57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ğ)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durumlarından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etkilenen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bireylere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ilişkin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kayıtların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başta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gizlilik</a:t>
            </a:r>
            <a:r>
              <a:rPr sz="90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ilkesi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olmak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üzere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etik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kurallara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uygun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şekilde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tutulmasını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muhafaza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edilmesini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 marL="12700" marR="5715" indent="365125">
              <a:lnSpc>
                <a:spcPct val="100000"/>
              </a:lnSpc>
              <a:spcBef>
                <a:spcPts val="575"/>
              </a:spcBef>
              <a:buAutoNum type="alphaLcParenR" startAt="8"/>
              <a:tabLst>
                <a:tab pos="37782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3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</a:t>
            </a:r>
            <a:r>
              <a:rPr sz="900" spc="3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sonucunda</a:t>
            </a:r>
            <a:r>
              <a:rPr sz="900" spc="3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hazırlanan</a:t>
            </a:r>
            <a:r>
              <a:rPr sz="900" spc="3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raporlar</a:t>
            </a:r>
            <a:r>
              <a:rPr sz="900" spc="3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doğrultusunda</a:t>
            </a:r>
            <a:r>
              <a:rPr sz="900" spc="3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gerekli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önlemleri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alarak,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oluşturulan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raporları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il/ilçe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millî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müdürlüğüne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gönderir.</a:t>
            </a:r>
            <a:endParaRPr sz="900" dirty="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  <a:spcBef>
                <a:spcPts val="595"/>
              </a:spcBef>
            </a:pP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ı)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durumlarında</a:t>
            </a:r>
            <a:r>
              <a:rPr sz="9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ihtiyaç</a:t>
            </a:r>
            <a:r>
              <a:rPr sz="9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halinde</a:t>
            </a:r>
            <a:r>
              <a:rPr sz="9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okulda</a:t>
            </a:r>
            <a:r>
              <a:rPr sz="9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bulunan</a:t>
            </a:r>
            <a:r>
              <a:rPr sz="9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tüm</a:t>
            </a:r>
            <a:r>
              <a:rPr sz="9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öğretmenlere</a:t>
            </a:r>
            <a:r>
              <a:rPr sz="9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görev</a:t>
            </a:r>
            <a:r>
              <a:rPr sz="9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verir.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99" y="498475"/>
            <a:ext cx="4526280" cy="5390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">
              <a:lnSpc>
                <a:spcPct val="100000"/>
              </a:lnSpc>
              <a:spcBef>
                <a:spcPts val="100"/>
              </a:spcBef>
              <a:tabLst>
                <a:tab pos="1794510" algn="l"/>
                <a:tab pos="4306570" algn="l"/>
              </a:tabLst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endParaRPr sz="900" dirty="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  <a:spcBef>
                <a:spcPts val="65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 servislerinin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görev,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 yetki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sorumlulukları</a:t>
            </a:r>
            <a:endParaRPr sz="900" dirty="0">
              <a:latin typeface="Arial"/>
              <a:cs typeface="Arial"/>
            </a:endParaRPr>
          </a:p>
          <a:p>
            <a:pPr marL="12700" marR="5080" indent="179705" algn="just">
              <a:lnSpc>
                <a:spcPct val="101800"/>
              </a:lnSpc>
              <a:spcBef>
                <a:spcPts val="565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MADDE</a:t>
            </a:r>
            <a:r>
              <a:rPr sz="900" b="1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9</a:t>
            </a:r>
            <a:r>
              <a:rPr sz="900" b="1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r>
              <a:rPr sz="900" b="1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(1)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önlem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hizmetlerind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rehberlik servislerinin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göre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, yetki ve sorumlulukları şunlardır:</a:t>
            </a:r>
            <a:endParaRPr sz="900" dirty="0">
              <a:latin typeface="Arial"/>
              <a:cs typeface="Arial"/>
            </a:endParaRPr>
          </a:p>
          <a:p>
            <a:pPr marL="12700" marR="5080" indent="318770" algn="just">
              <a:lnSpc>
                <a:spcPct val="101800"/>
              </a:lnSpc>
              <a:spcBef>
                <a:spcPts val="570"/>
              </a:spcBef>
              <a:buAutoNum type="alphaLcParenR"/>
              <a:tabLst>
                <a:tab pos="33147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Psikososyal,</a:t>
            </a:r>
            <a:r>
              <a:rPr sz="9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konularında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sunulacak</a:t>
            </a:r>
            <a:r>
              <a:rPr sz="9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hizmetleri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programına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dâhil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eder.</a:t>
            </a:r>
            <a:endParaRPr sz="900" dirty="0">
              <a:latin typeface="Arial"/>
              <a:cs typeface="Arial"/>
            </a:endParaRPr>
          </a:p>
          <a:p>
            <a:pPr marL="12700" marR="5080" indent="328295" algn="just">
              <a:lnSpc>
                <a:spcPct val="101899"/>
              </a:lnSpc>
              <a:spcBef>
                <a:spcPts val="565"/>
              </a:spcBef>
              <a:buAutoNum type="alphaLcParenR"/>
              <a:tabLst>
                <a:tab pos="34099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kapsamında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risk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haritasını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oluşturur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 ve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gerekli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durumlarda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travma/krizden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etkilenen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bireyleri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ilgili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kurumlara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yönlendirir ve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izler.</a:t>
            </a:r>
            <a:endParaRPr sz="900" dirty="0">
              <a:latin typeface="Arial"/>
              <a:cs typeface="Arial"/>
            </a:endParaRPr>
          </a:p>
          <a:p>
            <a:pPr marL="12700" marR="5715" indent="305435" algn="just">
              <a:lnSpc>
                <a:spcPct val="101800"/>
              </a:lnSpc>
              <a:spcBef>
                <a:spcPts val="570"/>
              </a:spcBef>
              <a:buAutoNum type="alphaLcParenR"/>
              <a:tabLst>
                <a:tab pos="31813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yönetimine,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öğretmenlere,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öğrencilere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 ve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ailelere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 koruma,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önleme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yönelik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çalışmalar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düzenler.</a:t>
            </a:r>
            <a:endParaRPr sz="900" dirty="0">
              <a:latin typeface="Arial"/>
              <a:cs typeface="Arial"/>
            </a:endParaRPr>
          </a:p>
          <a:p>
            <a:pPr marL="12700" marR="5080" indent="179705" algn="just">
              <a:lnSpc>
                <a:spcPct val="101800"/>
              </a:lnSpc>
              <a:spcBef>
                <a:spcPts val="565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ç)</a:t>
            </a:r>
            <a:r>
              <a:rPr sz="900" spc="2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Okulda</a:t>
            </a:r>
            <a:r>
              <a:rPr sz="900" spc="25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olası</a:t>
            </a:r>
            <a:r>
              <a:rPr sz="900" spc="25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25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durumlarına</a:t>
            </a:r>
            <a:r>
              <a:rPr sz="900" spc="2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karşı</a:t>
            </a:r>
            <a:r>
              <a:rPr sz="900" spc="25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spc="25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genelinde</a:t>
            </a:r>
            <a:r>
              <a:rPr sz="900" spc="25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yapılması</a:t>
            </a:r>
            <a:r>
              <a:rPr sz="900" spc="2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gereken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1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1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çalışmalarına</a:t>
            </a:r>
            <a:r>
              <a:rPr sz="900" spc="1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ilişkin</a:t>
            </a:r>
            <a:r>
              <a:rPr sz="9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spc="1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yönetimi</a:t>
            </a:r>
            <a:r>
              <a:rPr sz="900" spc="1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araştırma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merkezi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işbirliği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yapar.</a:t>
            </a:r>
            <a:endParaRPr sz="900" dirty="0">
              <a:latin typeface="Arial"/>
              <a:cs typeface="Arial"/>
            </a:endParaRPr>
          </a:p>
          <a:p>
            <a:pPr marL="12700" marR="6350" indent="332740" algn="just">
              <a:lnSpc>
                <a:spcPct val="101899"/>
              </a:lnSpc>
              <a:spcBef>
                <a:spcPts val="565"/>
              </a:spcBef>
              <a:buAutoNum type="alphaLcParenR" startAt="4"/>
              <a:tabLst>
                <a:tab pos="34544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durumlarından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etkilenen</a:t>
            </a:r>
            <a:r>
              <a:rPr sz="9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bireylere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ilişkin</a:t>
            </a:r>
            <a:r>
              <a:rPr sz="9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kayıtları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başta</a:t>
            </a:r>
            <a:r>
              <a:rPr sz="9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gizlilik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ilkesi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olmak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üzere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etik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kurallara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uygun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şekilde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tutar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muhafaza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eder.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 dirty="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  <a:spcBef>
                <a:spcPts val="5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Öğretmenlerin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 Görev,</a:t>
            </a:r>
            <a:r>
              <a:rPr sz="900" b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Yetki</a:t>
            </a:r>
            <a:r>
              <a:rPr sz="9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 Sorumlulukları</a:t>
            </a:r>
            <a:endParaRPr sz="900" dirty="0">
              <a:latin typeface="Arial"/>
              <a:cs typeface="Arial"/>
            </a:endParaRPr>
          </a:p>
          <a:p>
            <a:pPr marL="12700" marR="5080" indent="179705" algn="just">
              <a:lnSpc>
                <a:spcPct val="101899"/>
              </a:lnSpc>
              <a:spcBef>
                <a:spcPts val="565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MADDE</a:t>
            </a:r>
            <a:r>
              <a:rPr sz="900" b="1" spc="2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10</a:t>
            </a:r>
            <a:r>
              <a:rPr sz="900" b="1" spc="2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r>
              <a:rPr sz="900" b="1" spc="2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(1)</a:t>
            </a:r>
            <a:r>
              <a:rPr sz="900" spc="2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2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2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2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2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2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2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hizmetlerinde öğretmenlerin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görev,</a:t>
            </a:r>
            <a:r>
              <a:rPr sz="9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yetki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sorumlulukları</a:t>
            </a:r>
            <a:r>
              <a:rPr sz="9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şunlardır:</a:t>
            </a:r>
            <a:endParaRPr sz="900" dirty="0">
              <a:latin typeface="Arial"/>
              <a:cs typeface="Arial"/>
            </a:endParaRPr>
          </a:p>
          <a:p>
            <a:pPr marL="12700" marR="5080" indent="321945" algn="just">
              <a:lnSpc>
                <a:spcPct val="101800"/>
              </a:lnSpc>
              <a:spcBef>
                <a:spcPts val="565"/>
              </a:spcBef>
              <a:buAutoNum type="alphaLcParenR"/>
              <a:tabLst>
                <a:tab pos="33464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konularında</a:t>
            </a:r>
            <a:r>
              <a:rPr sz="9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sunulacak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hizmetleri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sınıf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programına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dâhil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eder.</a:t>
            </a:r>
            <a:endParaRPr sz="900" dirty="0">
              <a:latin typeface="Arial"/>
              <a:cs typeface="Arial"/>
            </a:endParaRPr>
          </a:p>
          <a:p>
            <a:pPr marL="325755" indent="-133985">
              <a:lnSpc>
                <a:spcPct val="100000"/>
              </a:lnSpc>
              <a:spcBef>
                <a:spcPts val="590"/>
              </a:spcBef>
              <a:buAutoNum type="alphaLcParenR"/>
              <a:tabLst>
                <a:tab pos="3263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Sınıf/şube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rehber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öğretmeni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olduğu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sınıfın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risk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haritasını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oluşturur.</a:t>
            </a:r>
            <a:endParaRPr sz="900" dirty="0">
              <a:latin typeface="Arial"/>
              <a:cs typeface="Arial"/>
            </a:endParaRPr>
          </a:p>
          <a:p>
            <a:pPr marL="12700" marR="5080" indent="328295" algn="just">
              <a:lnSpc>
                <a:spcPct val="101899"/>
              </a:lnSpc>
              <a:spcBef>
                <a:spcPts val="565"/>
              </a:spcBef>
              <a:buAutoNum type="alphaLcParenR"/>
              <a:tabLst>
                <a:tab pos="34099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1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</a:t>
            </a:r>
            <a:r>
              <a:rPr sz="900" spc="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çalışmalarına</a:t>
            </a:r>
            <a:r>
              <a:rPr sz="9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ihtiyaç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hâlinde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destek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verir.</a:t>
            </a:r>
            <a:endParaRPr sz="900" dirty="0">
              <a:latin typeface="Arial"/>
              <a:cs typeface="Arial"/>
            </a:endParaRPr>
          </a:p>
          <a:p>
            <a:pPr marL="12700" marR="5715" indent="179705" algn="just">
              <a:lnSpc>
                <a:spcPct val="101899"/>
              </a:lnSpc>
              <a:spcBef>
                <a:spcPts val="565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ç)Travma/kriz</a:t>
            </a:r>
            <a:r>
              <a:rPr sz="900" spc="43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durumlarından</a:t>
            </a:r>
            <a:r>
              <a:rPr sz="900" spc="43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etkilenen</a:t>
            </a:r>
            <a:r>
              <a:rPr sz="900" spc="43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</a:t>
            </a:r>
            <a:r>
              <a:rPr sz="900" spc="4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da</a:t>
            </a:r>
            <a:r>
              <a:rPr sz="900" spc="43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risk</a:t>
            </a:r>
            <a:r>
              <a:rPr sz="900" spc="43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grubunda</a:t>
            </a:r>
            <a:r>
              <a:rPr sz="900" spc="43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olan</a:t>
            </a:r>
            <a:r>
              <a:rPr sz="900" spc="4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öğrencilerle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karşılaştığında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gizlilik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ilkesi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etik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kurallara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uygun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şekilde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servisine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bilgi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vererek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işbirliği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içinde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çalışır.</a:t>
            </a:r>
            <a:endParaRPr sz="900" dirty="0">
              <a:latin typeface="Arial"/>
              <a:cs typeface="Arial"/>
            </a:endParaRPr>
          </a:p>
          <a:p>
            <a:pPr marL="325755" indent="-133985">
              <a:lnSpc>
                <a:spcPct val="100000"/>
              </a:lnSpc>
              <a:spcBef>
                <a:spcPts val="590"/>
              </a:spcBef>
              <a:buAutoNum type="alphaLcParenR" startAt="4"/>
              <a:tabLst>
                <a:tab pos="3263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eğitimlerine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katılır.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7934" y="5888990"/>
            <a:ext cx="4525645" cy="139509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ÜÇÜNCÜ</a:t>
            </a:r>
            <a:r>
              <a:rPr sz="9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BÖLÜM</a:t>
            </a:r>
            <a:endParaRPr sz="9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05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Ekiplerin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 Görev,</a:t>
            </a:r>
            <a:r>
              <a:rPr sz="900" b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Yetki</a:t>
            </a:r>
            <a:r>
              <a:rPr sz="9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 Sorumlulukları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  <a:spcBef>
                <a:spcPts val="77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İl</a:t>
            </a:r>
            <a:r>
              <a:rPr sz="900" b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ekibi</a:t>
            </a:r>
            <a:endParaRPr sz="900" dirty="0">
              <a:latin typeface="Arial"/>
              <a:cs typeface="Arial"/>
            </a:endParaRPr>
          </a:p>
          <a:p>
            <a:pPr marL="12700" marR="5080" indent="179705" algn="just">
              <a:lnSpc>
                <a:spcPct val="101899"/>
              </a:lnSpc>
              <a:spcBef>
                <a:spcPts val="565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MADDE</a:t>
            </a:r>
            <a:r>
              <a:rPr sz="900" b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20" dirty="0">
                <a:solidFill>
                  <a:srgbClr val="231F20"/>
                </a:solidFill>
                <a:latin typeface="Arial"/>
                <a:cs typeface="Arial"/>
              </a:rPr>
              <a:t>11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r>
              <a:rPr sz="900" b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(1)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İl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millî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müdürlüklerinde,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şube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müdürünün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başkanlığında,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en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az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en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fazla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üç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araştırma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merkezi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müdürü;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en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az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en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fazla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üç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rehberlik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bölüm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başkanı;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en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az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en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fazla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beş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öğretmeninden oluşur.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977" y="346075"/>
            <a:ext cx="4525645" cy="70248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260">
              <a:lnSpc>
                <a:spcPct val="100000"/>
              </a:lnSpc>
              <a:spcBef>
                <a:spcPts val="100"/>
              </a:spcBef>
              <a:tabLst>
                <a:tab pos="1137285" algn="l"/>
                <a:tab pos="3594100" algn="l"/>
              </a:tabLst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endParaRPr sz="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 dirty="0">
              <a:latin typeface="Arial"/>
              <a:cs typeface="Arial"/>
            </a:endParaRPr>
          </a:p>
          <a:p>
            <a:pPr marL="363855" indent="-172085">
              <a:lnSpc>
                <a:spcPct val="100000"/>
              </a:lnSpc>
              <a:spcBef>
                <a:spcPts val="650"/>
              </a:spcBef>
              <a:buAutoNum type="arabicParenBoth" startAt="2"/>
              <a:tabLst>
                <a:tab pos="3644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İl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ekibinin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görev,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yetki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sorumlulukları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şunlardır:</a:t>
            </a:r>
            <a:endParaRPr sz="900" dirty="0">
              <a:latin typeface="Arial"/>
              <a:cs typeface="Arial"/>
            </a:endParaRPr>
          </a:p>
          <a:p>
            <a:pPr marL="12700" marR="6350" lvl="1" indent="318770" algn="just">
              <a:lnSpc>
                <a:spcPct val="101800"/>
              </a:lnSpc>
              <a:spcBef>
                <a:spcPts val="565"/>
              </a:spcBef>
              <a:buAutoNum type="alphaLcParenR"/>
              <a:tabLst>
                <a:tab pos="33147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İl ekibi</a:t>
            </a:r>
            <a:r>
              <a:rPr sz="9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öğretim</a:t>
            </a:r>
            <a:r>
              <a:rPr sz="9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yılı</a:t>
            </a:r>
            <a:r>
              <a:rPr sz="9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başladıktan</a:t>
            </a:r>
            <a:r>
              <a:rPr sz="9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sonra</a:t>
            </a:r>
            <a:r>
              <a:rPr sz="9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9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ay</a:t>
            </a:r>
            <a:r>
              <a:rPr sz="9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içinde</a:t>
            </a:r>
            <a:r>
              <a:rPr sz="9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belirlenir;</a:t>
            </a:r>
            <a:r>
              <a:rPr sz="9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birinci</a:t>
            </a:r>
            <a:r>
              <a:rPr sz="9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dönemin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başı,</a:t>
            </a:r>
            <a:r>
              <a:rPr sz="90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ikinci</a:t>
            </a:r>
            <a:r>
              <a:rPr sz="9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dönemin</a:t>
            </a:r>
            <a:r>
              <a:rPr sz="9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başı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ikinci</a:t>
            </a:r>
            <a:r>
              <a:rPr sz="9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dönemin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sonu</a:t>
            </a:r>
            <a:r>
              <a:rPr sz="9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olmak</a:t>
            </a:r>
            <a:r>
              <a:rPr sz="9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üzere</a:t>
            </a:r>
            <a:r>
              <a:rPr sz="9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yılda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üç</a:t>
            </a:r>
            <a:r>
              <a:rPr sz="9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kez</a:t>
            </a:r>
            <a:r>
              <a:rPr sz="9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ihtiyaç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duyulan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hâllerde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toplanır.</a:t>
            </a:r>
            <a:endParaRPr sz="900" dirty="0">
              <a:latin typeface="Arial"/>
              <a:cs typeface="Arial"/>
            </a:endParaRPr>
          </a:p>
          <a:p>
            <a:pPr marL="12700" marR="5080" lvl="1" indent="323215" algn="just">
              <a:lnSpc>
                <a:spcPct val="101899"/>
              </a:lnSpc>
              <a:spcBef>
                <a:spcPts val="570"/>
              </a:spcBef>
              <a:buAutoNum type="alphaLcParenR"/>
              <a:tabLst>
                <a:tab pos="33591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İldeki</a:t>
            </a:r>
            <a:r>
              <a:rPr sz="9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hizmetlerine</a:t>
            </a:r>
            <a:r>
              <a:rPr sz="9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yönelik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ihtiyaç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belirleme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çalışmalarını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yaparak,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ihtiyaçlar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doğrultusunda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planı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hazırlar.</a:t>
            </a:r>
            <a:endParaRPr sz="900" dirty="0">
              <a:latin typeface="Arial"/>
              <a:cs typeface="Arial"/>
            </a:endParaRPr>
          </a:p>
          <a:p>
            <a:pPr marL="12700" marR="5080" lvl="1" indent="321945" algn="just">
              <a:lnSpc>
                <a:spcPct val="101800"/>
              </a:lnSpc>
              <a:spcBef>
                <a:spcPts val="565"/>
              </a:spcBef>
              <a:buAutoNum type="alphaLcParenR"/>
              <a:tabLst>
                <a:tab pos="33464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İl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genelinde</a:t>
            </a:r>
            <a:r>
              <a:rPr sz="9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etkileri</a:t>
            </a:r>
            <a:r>
              <a:rPr sz="9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olan</a:t>
            </a:r>
            <a:r>
              <a:rPr sz="9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veya</a:t>
            </a:r>
            <a:r>
              <a:rPr sz="9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ilçe/okul</a:t>
            </a:r>
            <a:r>
              <a:rPr sz="9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ekiplerinin</a:t>
            </a:r>
            <a:r>
              <a:rPr sz="9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personel</a:t>
            </a:r>
            <a:r>
              <a:rPr sz="9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kapasitesinin</a:t>
            </a:r>
            <a:r>
              <a:rPr sz="90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yetersiz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kaldığı</a:t>
            </a:r>
            <a:r>
              <a:rPr sz="900" spc="4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40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durumlarında</a:t>
            </a:r>
            <a:r>
              <a:rPr sz="900" spc="40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40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40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40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40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40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müdahale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hizmetlerini</a:t>
            </a:r>
            <a:r>
              <a:rPr sz="9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koordine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eder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ve/veya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bu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olaylara</a:t>
            </a:r>
            <a:r>
              <a:rPr sz="9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yönelik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hizmetlerini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gerçekleştirir.</a:t>
            </a:r>
            <a:endParaRPr sz="900" dirty="0">
              <a:latin typeface="Arial"/>
              <a:cs typeface="Arial"/>
            </a:endParaRPr>
          </a:p>
          <a:p>
            <a:pPr marL="12700" marR="5080" indent="179705" algn="just">
              <a:lnSpc>
                <a:spcPct val="101800"/>
              </a:lnSpc>
              <a:spcBef>
                <a:spcPts val="57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ç)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İl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genelinde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etkileri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olan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durumunun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hemen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ardından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ekibinden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en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az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iki</a:t>
            </a:r>
            <a:r>
              <a:rPr sz="9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kişi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bilgi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toplamak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amacıyla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okula/bölgeye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giderek,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“Psikososyal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Gözlem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Formu”nu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(EK-1)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doldurur.</a:t>
            </a:r>
            <a:endParaRPr sz="900" dirty="0">
              <a:latin typeface="Arial"/>
              <a:cs typeface="Arial"/>
            </a:endParaRPr>
          </a:p>
          <a:p>
            <a:pPr marL="12700" marR="5080" lvl="1" indent="320675" algn="just">
              <a:lnSpc>
                <a:spcPct val="101899"/>
              </a:lnSpc>
              <a:spcBef>
                <a:spcPts val="565"/>
              </a:spcBef>
              <a:buAutoNum type="alphaLcParenR" startAt="4"/>
              <a:tabLst>
                <a:tab pos="33337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durumunda</a:t>
            </a:r>
            <a:r>
              <a:rPr sz="9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personel</a:t>
            </a:r>
            <a:r>
              <a:rPr sz="9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kapasitesi</a:t>
            </a:r>
            <a:r>
              <a:rPr sz="9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yetersiz</a:t>
            </a:r>
            <a:r>
              <a:rPr sz="9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kaldığında</a:t>
            </a:r>
            <a:r>
              <a:rPr sz="9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destek</a:t>
            </a:r>
            <a:r>
              <a:rPr sz="9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ihtiyacı ortaya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çıktığında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il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millî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müdürlüğü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aracılığıyla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Genel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Müdürlükten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destek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talep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eder.</a:t>
            </a:r>
            <a:endParaRPr sz="900" dirty="0">
              <a:latin typeface="Arial"/>
              <a:cs typeface="Arial"/>
            </a:endParaRPr>
          </a:p>
          <a:p>
            <a:pPr marL="12700" marR="5715" lvl="1" indent="336550" algn="just">
              <a:lnSpc>
                <a:spcPct val="101899"/>
              </a:lnSpc>
              <a:spcBef>
                <a:spcPts val="565"/>
              </a:spcBef>
              <a:buAutoNum type="alphaLcParenR" startAt="4"/>
              <a:tabLst>
                <a:tab pos="34925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durumlarına</a:t>
            </a:r>
            <a:r>
              <a:rPr sz="9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yönelik</a:t>
            </a:r>
            <a:r>
              <a:rPr sz="9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gerçekleştirdiği</a:t>
            </a:r>
            <a:r>
              <a:rPr sz="900" spc="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çalışmalara</a:t>
            </a:r>
            <a:r>
              <a:rPr sz="9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ilişkin</a:t>
            </a:r>
            <a:r>
              <a:rPr sz="9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“Psikososyal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Raporu”nu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(EK-3)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doldurur.</a:t>
            </a:r>
            <a:endParaRPr sz="900" dirty="0">
              <a:latin typeface="Arial"/>
              <a:cs typeface="Arial"/>
            </a:endParaRPr>
          </a:p>
          <a:p>
            <a:pPr marL="12700" marR="5080" lvl="1" indent="286385" algn="just">
              <a:lnSpc>
                <a:spcPct val="101800"/>
              </a:lnSpc>
              <a:spcBef>
                <a:spcPts val="570"/>
              </a:spcBef>
              <a:buAutoNum type="alphaLcParenR" startAt="4"/>
              <a:tabLst>
                <a:tab pos="29908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durumlarına</a:t>
            </a:r>
            <a:r>
              <a:rPr sz="9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yönelik</a:t>
            </a:r>
            <a:r>
              <a:rPr sz="9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gerçekleştirdiği</a:t>
            </a:r>
            <a:r>
              <a:rPr sz="9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çalışmalar</a:t>
            </a:r>
            <a:r>
              <a:rPr sz="9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sonunda</a:t>
            </a:r>
            <a:r>
              <a:rPr sz="9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gerekli</a:t>
            </a:r>
            <a:r>
              <a:rPr sz="9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izleme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değerlendirmeyi yaparak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“Psikososyal Koruma,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 ve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 Müdahale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Hizmetleri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İzleme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Formu”nu (EK-4)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doldurur.</a:t>
            </a:r>
            <a:endParaRPr sz="900" dirty="0">
              <a:latin typeface="Arial"/>
              <a:cs typeface="Arial"/>
            </a:endParaRPr>
          </a:p>
          <a:p>
            <a:pPr marL="12700" marR="6350" lvl="1" indent="332740" algn="just">
              <a:lnSpc>
                <a:spcPct val="101899"/>
              </a:lnSpc>
              <a:spcBef>
                <a:spcPts val="565"/>
              </a:spcBef>
              <a:buAutoNum type="alphaLcParenR" startAt="4"/>
              <a:tabLst>
                <a:tab pos="34544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durumlarından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etkilenen</a:t>
            </a:r>
            <a:r>
              <a:rPr sz="9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bireylere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ilişkin</a:t>
            </a:r>
            <a:r>
              <a:rPr sz="9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kayıtları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başta</a:t>
            </a:r>
            <a:r>
              <a:rPr sz="9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gizlilik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ilkesi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olmak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üzere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etik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kurallara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uygun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şekilde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tutar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muhafaza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eder.</a:t>
            </a:r>
            <a:endParaRPr sz="900" dirty="0">
              <a:latin typeface="Arial"/>
              <a:cs typeface="Arial"/>
            </a:endParaRPr>
          </a:p>
          <a:p>
            <a:pPr marL="12700" marR="5715" indent="179705" algn="just">
              <a:lnSpc>
                <a:spcPct val="101800"/>
              </a:lnSpc>
              <a:spcBef>
                <a:spcPts val="565"/>
              </a:spcBef>
            </a:pP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ğ)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Gerek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görülmesi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hâlinde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durumlarından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etkilenen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bireylerin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öğretmenleri,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ailesi,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arkadaşları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gibi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yakın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çevresinin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sürecine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katılımını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sağlar.</a:t>
            </a:r>
            <a:endParaRPr sz="900" dirty="0">
              <a:latin typeface="Arial"/>
              <a:cs typeface="Arial"/>
            </a:endParaRPr>
          </a:p>
          <a:p>
            <a:pPr marL="12700" marR="5715" lvl="1" indent="304800" algn="just">
              <a:lnSpc>
                <a:spcPct val="101899"/>
              </a:lnSpc>
              <a:spcBef>
                <a:spcPts val="570"/>
              </a:spcBef>
              <a:buAutoNum type="alphaLcParenR" startAt="8"/>
              <a:tabLst>
                <a:tab pos="317500" algn="l"/>
              </a:tabLst>
            </a:pP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durumlarından etkilenen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bireyleri gerektiğinde ilgili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kurum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kuruluşlara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yönlendirir,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yönlendirilebilecek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kurum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kuruluşların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iletişim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bilgilerini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güncel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olarak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tutar.</a:t>
            </a:r>
            <a:endParaRPr sz="900" dirty="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  <a:spcBef>
                <a:spcPts val="585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ı)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İlde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yapılacak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çalışmalarda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ilçe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ekipleri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arasında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eşgüdümü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 marL="285750" lvl="1" indent="-93980">
              <a:lnSpc>
                <a:spcPct val="100000"/>
              </a:lnSpc>
              <a:spcBef>
                <a:spcPts val="585"/>
              </a:spcBef>
              <a:buAutoNum type="alphaLcParenR" startAt="9"/>
              <a:tabLst>
                <a:tab pos="286385" algn="l"/>
              </a:tabLst>
            </a:pP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Talep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edilmesi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hâlinde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ilçe/okul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ekiplerine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destek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verir.</a:t>
            </a:r>
            <a:endParaRPr sz="900" dirty="0">
              <a:latin typeface="Arial"/>
              <a:cs typeface="Arial"/>
            </a:endParaRPr>
          </a:p>
          <a:p>
            <a:pPr marL="12700" marR="5080" lvl="1" indent="273685" algn="just">
              <a:lnSpc>
                <a:spcPct val="101800"/>
              </a:lnSpc>
              <a:spcBef>
                <a:spcPts val="570"/>
              </a:spcBef>
              <a:buAutoNum type="alphaLcParenR" startAt="9"/>
              <a:tabLst>
                <a:tab pos="28638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hizmetleri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kapsamında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gerektiğinde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millî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müdürlüğüne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süpervizyon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talebini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bildirir.</a:t>
            </a:r>
            <a:endParaRPr sz="900" dirty="0">
              <a:latin typeface="Arial"/>
              <a:cs typeface="Arial"/>
            </a:endParaRPr>
          </a:p>
          <a:p>
            <a:pPr marL="12700" marR="5080" lvl="1" indent="352425" algn="just">
              <a:lnSpc>
                <a:spcPct val="101899"/>
              </a:lnSpc>
              <a:spcBef>
                <a:spcPts val="565"/>
              </a:spcBef>
              <a:buAutoNum type="alphaLcParenR" startAt="9"/>
              <a:tabLst>
                <a:tab pos="36512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3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3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3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3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3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3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hizmetlerine</a:t>
            </a:r>
            <a:r>
              <a:rPr sz="900" spc="3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yönelik</a:t>
            </a:r>
            <a:r>
              <a:rPr sz="900" spc="3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eğitim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çalışmalarını</a:t>
            </a:r>
            <a:r>
              <a:rPr sz="900" spc="2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planlar,</a:t>
            </a:r>
            <a:r>
              <a:rPr sz="900" spc="2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ilgili</a:t>
            </a:r>
            <a:r>
              <a:rPr sz="900" spc="2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kurum</a:t>
            </a:r>
            <a:r>
              <a:rPr sz="900" spc="2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kuruluşlarla</a:t>
            </a:r>
            <a:r>
              <a:rPr sz="900" spc="2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iş</a:t>
            </a:r>
            <a:r>
              <a:rPr sz="900" spc="2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birliği</a:t>
            </a:r>
            <a:r>
              <a:rPr sz="900" spc="2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içinde</a:t>
            </a:r>
            <a:r>
              <a:rPr sz="900" spc="2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faaliyetlerini gerçekleştirir.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 dirty="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İlçe</a:t>
            </a:r>
            <a:r>
              <a:rPr sz="9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ekibi</a:t>
            </a:r>
            <a:endParaRPr sz="900" dirty="0">
              <a:latin typeface="Arial"/>
              <a:cs typeface="Arial"/>
            </a:endParaRPr>
          </a:p>
          <a:p>
            <a:pPr marL="12700" marR="5080" indent="179705" algn="just">
              <a:lnSpc>
                <a:spcPct val="101899"/>
              </a:lnSpc>
              <a:spcBef>
                <a:spcPts val="57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MADDE</a:t>
            </a:r>
            <a:r>
              <a:rPr sz="9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12</a:t>
            </a:r>
            <a:r>
              <a:rPr sz="9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r>
              <a:rPr sz="9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(1)</a:t>
            </a:r>
            <a:r>
              <a:rPr sz="9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İlçe</a:t>
            </a:r>
            <a:r>
              <a:rPr sz="9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millî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müdürlüklerinde,</a:t>
            </a:r>
            <a:r>
              <a:rPr sz="9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şube</a:t>
            </a:r>
            <a:r>
              <a:rPr sz="9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müdürü</a:t>
            </a:r>
            <a:r>
              <a:rPr sz="9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başkanlığında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varsa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araştırma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merkezi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müdürü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bölüm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başkanı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her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kademesinden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en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az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birer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rehberlik</a:t>
            </a:r>
            <a:r>
              <a:rPr sz="9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öğretmeninden</a:t>
            </a:r>
            <a:r>
              <a:rPr sz="9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oluşur.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08977" y="650875"/>
            <a:ext cx="4525645" cy="620014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179705" algn="just">
              <a:lnSpc>
                <a:spcPct val="101800"/>
              </a:lnSpc>
              <a:spcBef>
                <a:spcPts val="8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(2)</a:t>
            </a:r>
            <a:r>
              <a:rPr sz="9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hizmetlerinde</a:t>
            </a:r>
            <a:r>
              <a:rPr sz="9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ilçe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ekibinin</a:t>
            </a:r>
            <a:r>
              <a:rPr sz="9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görev,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yetki ve sorumlulukları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şunlardır:</a:t>
            </a:r>
            <a:endParaRPr sz="900" dirty="0">
              <a:latin typeface="Arial"/>
              <a:cs typeface="Arial"/>
            </a:endParaRPr>
          </a:p>
          <a:p>
            <a:pPr marL="12700" marR="6350" indent="309245" algn="just">
              <a:lnSpc>
                <a:spcPct val="101800"/>
              </a:lnSpc>
              <a:spcBef>
                <a:spcPts val="565"/>
              </a:spcBef>
              <a:buAutoNum type="alphaLcParenR"/>
              <a:tabLst>
                <a:tab pos="32194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İlçe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ekibi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öğretim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yılı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başladıktan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sonra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ay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içinde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belirlenir;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birinci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dönemin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başı,</a:t>
            </a:r>
            <a:r>
              <a:rPr sz="90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ikinci</a:t>
            </a:r>
            <a:r>
              <a:rPr sz="9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dönemin</a:t>
            </a:r>
            <a:r>
              <a:rPr sz="9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başı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ikinci</a:t>
            </a:r>
            <a:r>
              <a:rPr sz="9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dönemin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sonu</a:t>
            </a:r>
            <a:r>
              <a:rPr sz="9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olmak</a:t>
            </a:r>
            <a:r>
              <a:rPr sz="9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üzere</a:t>
            </a:r>
            <a:r>
              <a:rPr sz="9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yılda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üç</a:t>
            </a:r>
            <a:r>
              <a:rPr sz="9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kez</a:t>
            </a:r>
            <a:r>
              <a:rPr sz="9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ihtiyaç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duyulan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hâllerde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toplanır.</a:t>
            </a:r>
            <a:endParaRPr sz="900" dirty="0">
              <a:latin typeface="Arial"/>
              <a:cs typeface="Arial"/>
            </a:endParaRPr>
          </a:p>
          <a:p>
            <a:pPr marL="12700" marR="5080" indent="311150" algn="just">
              <a:lnSpc>
                <a:spcPct val="101899"/>
              </a:lnSpc>
              <a:spcBef>
                <a:spcPts val="570"/>
              </a:spcBef>
              <a:buAutoNum type="alphaLcParenR"/>
              <a:tabLst>
                <a:tab pos="32385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İlçedeki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psikososyal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hizmetlerine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yönelik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ihtiyaç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belirleme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çalışmalarını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yaparak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ihtiyaçlar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doğrultusunda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planı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hazırlar.</a:t>
            </a:r>
            <a:endParaRPr sz="900" dirty="0">
              <a:latin typeface="Arial"/>
              <a:cs typeface="Arial"/>
            </a:endParaRPr>
          </a:p>
          <a:p>
            <a:pPr marL="12700" marR="5080" indent="306070" algn="just">
              <a:lnSpc>
                <a:spcPct val="101899"/>
              </a:lnSpc>
              <a:spcBef>
                <a:spcPts val="565"/>
              </a:spcBef>
              <a:buAutoNum type="alphaLcParenR"/>
              <a:tabLst>
                <a:tab pos="31877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İlçe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genelinde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etkileri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olan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veya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ekibinin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personel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kapasitesinin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yetersiz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kaldığı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durumlarında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hizmetlerini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koordine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eder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ve/veya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bu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olaylara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yönelik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müdahale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hizmetlerini</a:t>
            </a:r>
            <a:r>
              <a:rPr sz="9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gerçekleştirir.</a:t>
            </a:r>
            <a:endParaRPr sz="900" dirty="0">
              <a:latin typeface="Arial"/>
              <a:cs typeface="Arial"/>
            </a:endParaRPr>
          </a:p>
          <a:p>
            <a:pPr marL="12700" marR="5080" indent="179705" algn="just">
              <a:lnSpc>
                <a:spcPct val="101800"/>
              </a:lnSpc>
              <a:spcBef>
                <a:spcPts val="565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ç)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İlçe</a:t>
            </a:r>
            <a:r>
              <a:rPr sz="9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genelinde</a:t>
            </a:r>
            <a:r>
              <a:rPr sz="9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etkileri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olan</a:t>
            </a:r>
            <a:r>
              <a:rPr sz="9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durumunun</a:t>
            </a:r>
            <a:r>
              <a:rPr sz="9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hemen</a:t>
            </a:r>
            <a:r>
              <a:rPr sz="9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ardından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ilçe</a:t>
            </a:r>
            <a:r>
              <a:rPr sz="9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ekibinden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en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az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iki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kişi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bilgi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toplamak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amacıyla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okula/bölgeye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giderek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“Psikososyal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Önleme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Gözlem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Formu”nu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(EK-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1)doldurur.</a:t>
            </a:r>
            <a:endParaRPr sz="900" dirty="0">
              <a:latin typeface="Arial"/>
              <a:cs typeface="Arial"/>
            </a:endParaRPr>
          </a:p>
          <a:p>
            <a:pPr marL="12700" marR="5080" indent="320675" algn="just">
              <a:lnSpc>
                <a:spcPct val="101800"/>
              </a:lnSpc>
              <a:spcBef>
                <a:spcPts val="570"/>
              </a:spcBef>
              <a:buAutoNum type="alphaLcParenR" startAt="4"/>
              <a:tabLst>
                <a:tab pos="33337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durumunda</a:t>
            </a:r>
            <a:r>
              <a:rPr sz="9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personel</a:t>
            </a:r>
            <a:r>
              <a:rPr sz="9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kapasitesi</a:t>
            </a:r>
            <a:r>
              <a:rPr sz="9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yetersiz</a:t>
            </a:r>
            <a:r>
              <a:rPr sz="9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kaldığında</a:t>
            </a:r>
            <a:r>
              <a:rPr sz="9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destek</a:t>
            </a:r>
            <a:r>
              <a:rPr sz="9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ihtiyacı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ortaya</a:t>
            </a:r>
            <a:r>
              <a:rPr sz="900" spc="1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çıktığında</a:t>
            </a:r>
            <a:r>
              <a:rPr sz="900" spc="1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“Psikososyal</a:t>
            </a:r>
            <a:r>
              <a:rPr sz="900" spc="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1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1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1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</a:t>
            </a:r>
            <a:r>
              <a:rPr sz="900" spc="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Destek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Talep</a:t>
            </a:r>
            <a:r>
              <a:rPr sz="9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Formu”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nu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(EK-2)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doldurarak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ekibinden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destek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talep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eder.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Gerekli</a:t>
            </a:r>
            <a:r>
              <a:rPr sz="9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durumlarda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il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ekibi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iş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birliği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yapar.</a:t>
            </a:r>
            <a:endParaRPr sz="900" dirty="0">
              <a:latin typeface="Arial"/>
              <a:cs typeface="Arial"/>
            </a:endParaRPr>
          </a:p>
          <a:p>
            <a:pPr marL="12700" marR="5080" indent="336550" algn="just">
              <a:lnSpc>
                <a:spcPct val="101899"/>
              </a:lnSpc>
              <a:spcBef>
                <a:spcPts val="565"/>
              </a:spcBef>
              <a:buAutoNum type="alphaLcParenR" startAt="4"/>
              <a:tabLst>
                <a:tab pos="34925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durumlarına</a:t>
            </a:r>
            <a:r>
              <a:rPr sz="9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yönelik</a:t>
            </a:r>
            <a:r>
              <a:rPr sz="9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gerçekleştirdiği</a:t>
            </a:r>
            <a:r>
              <a:rPr sz="900" spc="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çalışmalara</a:t>
            </a:r>
            <a:r>
              <a:rPr sz="9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ilişkin</a:t>
            </a:r>
            <a:r>
              <a:rPr sz="9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“Psikososyal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Hizmetleri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Çalışma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Raporu”nu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(EK-3)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doldurarak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ilçe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millî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müdürlüğü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aracılığıyla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millî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müdürlüğüne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gönderir.</a:t>
            </a:r>
            <a:endParaRPr sz="900" dirty="0">
              <a:latin typeface="Arial"/>
              <a:cs typeface="Arial"/>
            </a:endParaRPr>
          </a:p>
          <a:p>
            <a:pPr marL="12700" marR="5080" indent="286385" algn="just">
              <a:lnSpc>
                <a:spcPct val="101899"/>
              </a:lnSpc>
              <a:spcBef>
                <a:spcPts val="565"/>
              </a:spcBef>
              <a:buAutoNum type="alphaLcParenR" startAt="4"/>
              <a:tabLst>
                <a:tab pos="29908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durumlarına</a:t>
            </a:r>
            <a:r>
              <a:rPr sz="9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yönelik</a:t>
            </a:r>
            <a:r>
              <a:rPr sz="9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gerçekleştirdiği</a:t>
            </a:r>
            <a:r>
              <a:rPr sz="9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çalışmalar</a:t>
            </a:r>
            <a:r>
              <a:rPr sz="9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sonunda</a:t>
            </a:r>
            <a:r>
              <a:rPr sz="9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gerekli</a:t>
            </a:r>
            <a:r>
              <a:rPr sz="9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izleme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değerlendirmeyi</a:t>
            </a:r>
            <a:r>
              <a:rPr sz="9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yapar,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“Psikososyal</a:t>
            </a:r>
            <a:r>
              <a:rPr sz="9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Hizmetleri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İzleme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Formu”nu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(EK-4)</a:t>
            </a:r>
            <a:r>
              <a:rPr sz="9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doldurarak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ilçe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millî</a:t>
            </a:r>
            <a:r>
              <a:rPr sz="9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müdürlüğü</a:t>
            </a:r>
            <a:r>
              <a:rPr sz="9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aracılığıyla</a:t>
            </a:r>
            <a:r>
              <a:rPr sz="9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</a:t>
            </a:r>
            <a:r>
              <a:rPr sz="9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millî</a:t>
            </a:r>
            <a:r>
              <a:rPr sz="9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eğitim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müdürlüğüne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gönderir.</a:t>
            </a:r>
            <a:endParaRPr sz="900" dirty="0">
              <a:latin typeface="Arial"/>
              <a:cs typeface="Arial"/>
            </a:endParaRPr>
          </a:p>
          <a:p>
            <a:pPr marL="12700" marR="6350" indent="332740" algn="just">
              <a:lnSpc>
                <a:spcPct val="101899"/>
              </a:lnSpc>
              <a:spcBef>
                <a:spcPts val="570"/>
              </a:spcBef>
              <a:buAutoNum type="alphaLcParenR" startAt="4"/>
              <a:tabLst>
                <a:tab pos="34544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durumlarından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etkilenen</a:t>
            </a:r>
            <a:r>
              <a:rPr sz="9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bireylere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ilişkin</a:t>
            </a:r>
            <a:r>
              <a:rPr sz="9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kayıtları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başta</a:t>
            </a:r>
            <a:r>
              <a:rPr sz="9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gizlilik</a:t>
            </a:r>
            <a:r>
              <a:rPr sz="9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ilkesi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olmak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üzere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etik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kurallara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uygun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şekilde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tutar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muhafaza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eder.</a:t>
            </a:r>
            <a:endParaRPr sz="900" dirty="0">
              <a:latin typeface="Arial"/>
              <a:cs typeface="Arial"/>
            </a:endParaRPr>
          </a:p>
          <a:p>
            <a:pPr marL="12700" marR="5715" indent="179705" algn="just">
              <a:lnSpc>
                <a:spcPct val="101800"/>
              </a:lnSpc>
              <a:spcBef>
                <a:spcPts val="565"/>
              </a:spcBef>
            </a:pP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ğ)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Gerek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görülmesi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hâlinde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durumlarından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etkilenen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bireylerin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öğretmenleri,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ailesi,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arkadaşları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gibi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yakın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çevresinin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sürecine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katılımını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sağlar.</a:t>
            </a:r>
            <a:endParaRPr sz="900" dirty="0">
              <a:latin typeface="Arial"/>
              <a:cs typeface="Arial"/>
            </a:endParaRPr>
          </a:p>
          <a:p>
            <a:pPr marL="12700" marR="5715" indent="304800" algn="just">
              <a:lnSpc>
                <a:spcPct val="101899"/>
              </a:lnSpc>
              <a:spcBef>
                <a:spcPts val="565"/>
              </a:spcBef>
              <a:buAutoNum type="alphaLcParenR" startAt="8"/>
              <a:tabLst>
                <a:tab pos="317500" algn="l"/>
              </a:tabLst>
            </a:pP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Travma/kriz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durumlarından etkilenen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bireyleri gerektiğinde ilgili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kurum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kuruluşlara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yönlendirir,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yönlendirilebilecek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kurum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kuruluşların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iletişim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bilgilerini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güncel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olarak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tutar.</a:t>
            </a:r>
            <a:endParaRPr sz="900" dirty="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  <a:spcBef>
                <a:spcPts val="59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ı)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İlçede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yapılacak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çalışmalarda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ekipleri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arasında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eşgüdümü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sağlar.</a:t>
            </a:r>
            <a:endParaRPr sz="900" dirty="0">
              <a:latin typeface="Arial"/>
              <a:cs typeface="Arial"/>
            </a:endParaRPr>
          </a:p>
          <a:p>
            <a:pPr marL="285750" indent="-93980">
              <a:lnSpc>
                <a:spcPct val="100000"/>
              </a:lnSpc>
              <a:spcBef>
                <a:spcPts val="585"/>
              </a:spcBef>
              <a:buAutoNum type="alphaLcParenR" startAt="9"/>
              <a:tabLst>
                <a:tab pos="286385" algn="l"/>
              </a:tabLst>
            </a:pP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Talep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edilmesi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hâlinde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ekibine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destek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verir.</a:t>
            </a:r>
            <a:endParaRPr sz="900" dirty="0">
              <a:latin typeface="Arial"/>
              <a:cs typeface="Arial"/>
            </a:endParaRPr>
          </a:p>
          <a:p>
            <a:pPr marL="12700" marR="5080" indent="273685" algn="just">
              <a:lnSpc>
                <a:spcPct val="101899"/>
              </a:lnSpc>
              <a:spcBef>
                <a:spcPts val="565"/>
              </a:spcBef>
              <a:buAutoNum type="alphaLcParenR" startAt="9"/>
              <a:tabLst>
                <a:tab pos="28638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hizmetleri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kapsamında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gerektiğinde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ilçe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millî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müdürlüğüne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süpervizyon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talebini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bildirir.</a:t>
            </a:r>
            <a:endParaRPr sz="900" dirty="0">
              <a:latin typeface="Arial"/>
              <a:cs typeface="Arial"/>
            </a:endParaRPr>
          </a:p>
          <a:p>
            <a:pPr marL="12700" marR="5080" indent="352425" algn="just">
              <a:lnSpc>
                <a:spcPct val="101899"/>
              </a:lnSpc>
              <a:spcBef>
                <a:spcPts val="570"/>
              </a:spcBef>
              <a:buAutoNum type="alphaLcParenR" startAt="9"/>
              <a:tabLst>
                <a:tab pos="36512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Psikososyal</a:t>
            </a:r>
            <a:r>
              <a:rPr sz="900" spc="3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koruma,</a:t>
            </a:r>
            <a:r>
              <a:rPr sz="900" spc="3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önleme</a:t>
            </a:r>
            <a:r>
              <a:rPr sz="900" spc="3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900" spc="3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krize</a:t>
            </a:r>
            <a:r>
              <a:rPr sz="900" spc="3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müdahale</a:t>
            </a:r>
            <a:r>
              <a:rPr sz="900" spc="3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hizmetlerine</a:t>
            </a:r>
            <a:r>
              <a:rPr sz="900" spc="3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yönelik</a:t>
            </a:r>
            <a:r>
              <a:rPr sz="900" spc="3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eğitim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çalışmalarını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planlar.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4670</Words>
  <Application>Microsoft Office PowerPoint</Application>
  <PresentationFormat>Özel</PresentationFormat>
  <Paragraphs>359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Trebuchet MS</vt:lpstr>
      <vt:lpstr>Wingdings 3</vt:lpstr>
      <vt:lpstr>Yüzeyler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cp:lastModifiedBy>Celal BEKTAŞ</cp:lastModifiedBy>
  <cp:revision>3</cp:revision>
  <dcterms:created xsi:type="dcterms:W3CDTF">2022-12-18T18:01:58Z</dcterms:created>
  <dcterms:modified xsi:type="dcterms:W3CDTF">2022-12-18T18:14:03Z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2019-04-08T00:00:00Z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2022-12-18T00:00:00Z</vt:filetime>
  </property>
  <property fmtid="{D5CDD505-2E9C-101B-9397-08002B2CF9AE}" pid="5" name="Producer">
    <vt:lpwstr>Adobe PDF Library 15.0</vt:lpwstr>
  </property>
</Properties>
</file>