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23"/>
  </p:notesMasterIdLst>
  <p:handoutMasterIdLst>
    <p:handoutMasterId r:id="rId24"/>
  </p:handoutMasterIdLst>
  <p:sldIdLst>
    <p:sldId id="256" r:id="rId2"/>
    <p:sldId id="257" r:id="rId3"/>
    <p:sldId id="258" r:id="rId4"/>
    <p:sldId id="259" r:id="rId5"/>
    <p:sldId id="260" r:id="rId6"/>
    <p:sldId id="275" r:id="rId7"/>
    <p:sldId id="261" r:id="rId8"/>
    <p:sldId id="262" r:id="rId9"/>
    <p:sldId id="263" r:id="rId10"/>
    <p:sldId id="264" r:id="rId11"/>
    <p:sldId id="265" r:id="rId12"/>
    <p:sldId id="266" r:id="rId13"/>
    <p:sldId id="27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E87AC4-61FF-4932-B45D-3C355B2A1010}" type="datetimeFigureOut">
              <a:rPr lang="tr-TR" smtClean="0"/>
              <a:t>24.01.2022</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A5AF1-C395-47F2-BAA7-D38BC77EB1B7}" type="slidenum">
              <a:rPr lang="tr-TR" smtClean="0"/>
              <a:t>‹#›</a:t>
            </a:fld>
            <a:endParaRPr lang="tr-TR"/>
          </a:p>
        </p:txBody>
      </p:sp>
    </p:spTree>
    <p:extLst>
      <p:ext uri="{BB962C8B-B14F-4D97-AF65-F5344CB8AC3E}">
        <p14:creationId xmlns:p14="http://schemas.microsoft.com/office/powerpoint/2010/main" val="39576324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35106-A8E4-4497-AB38-21A76811C00F}" type="datetimeFigureOut">
              <a:rPr lang="tr-TR" smtClean="0"/>
              <a:t>24.01.2022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D4076-F5C3-4D60-8E2B-4C7F8593031C}" type="slidenum">
              <a:rPr lang="tr-TR" smtClean="0"/>
              <a:t>‹#›</a:t>
            </a:fld>
            <a:endParaRPr lang="tr-TR"/>
          </a:p>
        </p:txBody>
      </p:sp>
    </p:spTree>
    <p:extLst>
      <p:ext uri="{BB962C8B-B14F-4D97-AF65-F5344CB8AC3E}">
        <p14:creationId xmlns:p14="http://schemas.microsoft.com/office/powerpoint/2010/main" val="7378481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F413ECA-C9E6-450D-979F-0BB6AE81727D}" type="datetime1">
              <a:rPr lang="tr-TR" smtClean="0"/>
              <a:t>24.01.2022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59051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A4483-8ACA-4CC2-AD9D-678ABFDABB61}" type="datetime1">
              <a:rPr lang="tr-TR" smtClean="0"/>
              <a:t>24.01.2022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389585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D9569B4-1E34-48BC-938A-3E7E638B82D9}" type="datetime1">
              <a:rPr lang="tr-TR" smtClean="0"/>
              <a:t>24.01.2022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B41D29-6EB5-46FF-B401-601C914D92D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021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9BC16F9-B7A3-40FF-8F45-3D3DE9D8ECFD}" type="datetime1">
              <a:rPr lang="tr-TR" smtClean="0"/>
              <a:t>24.01.2022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3897940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0AFDF0E-BAAC-4886-9669-427CCF53211D}" type="datetime1">
              <a:rPr lang="tr-TR" smtClean="0"/>
              <a:t>24.01.2022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B41D29-6EB5-46FF-B401-601C914D92D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6797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5F951FD-90DF-483E-BC61-416156BBD3BD}" type="datetime1">
              <a:rPr lang="tr-TR" smtClean="0"/>
              <a:t>24.01.2022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225603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828A0F-FB9D-4F6B-B346-D943D5DBFAA7}" type="datetime1">
              <a:rPr lang="tr-TR" smtClean="0"/>
              <a:t>24.01.2022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042760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FB5F06-299B-4B64-AB8E-C992AC59F6E0}" type="datetime1">
              <a:rPr lang="tr-TR" smtClean="0"/>
              <a:t>24.01.2022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420568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F95738-454D-40E3-9FDF-A4BF29517F7B}" type="datetime1">
              <a:rPr lang="tr-TR" smtClean="0"/>
              <a:t>24.01.2022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36868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87B27F-86C2-47EB-87AD-DE8B7205C4A2}" type="datetime1">
              <a:rPr lang="tr-TR" smtClean="0"/>
              <a:t>24.01.2022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663780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C8314C8-959B-4129-BED8-9F4113F1614B}" type="datetime1">
              <a:rPr lang="tr-TR" smtClean="0"/>
              <a:t>24.01.2022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283041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3EB69DC-430F-4A91-9159-1C67A9A532F4}" type="datetime1">
              <a:rPr lang="tr-TR" smtClean="0"/>
              <a:t>24.01.2022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38398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65CCF4F-7A22-422C-9458-A25A1D317E26}" type="datetime1">
              <a:rPr lang="tr-TR" smtClean="0"/>
              <a:t>24.01.2022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287335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3CA6-F48C-4D60-B1FC-1B6056E2F28F}" type="datetime1">
              <a:rPr lang="tr-TR" smtClean="0"/>
              <a:t>24.01.2022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3853537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85CC9C7-0F08-45E6-B7FE-3AB606337512}" type="datetime1">
              <a:rPr lang="tr-TR" smtClean="0"/>
              <a:t>24.01.2022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257003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6E0DC5D-C55A-4807-BE1D-A2F2DBA6CA24}" type="datetime1">
              <a:rPr lang="tr-TR" smtClean="0"/>
              <a:t>24.01.2022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67881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07E7E64-C503-472D-AB88-B42D856E9F81}" type="datetime1">
              <a:rPr lang="tr-TR" smtClean="0"/>
              <a:t>24.01.2022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DB41D29-6EB5-46FF-B401-601C914D92D8}" type="slidenum">
              <a:rPr lang="tr-TR" smtClean="0"/>
              <a:t>‹#›</a:t>
            </a:fld>
            <a:endParaRPr lang="tr-TR"/>
          </a:p>
        </p:txBody>
      </p:sp>
    </p:spTree>
    <p:extLst>
      <p:ext uri="{BB962C8B-B14F-4D97-AF65-F5344CB8AC3E}">
        <p14:creationId xmlns:p14="http://schemas.microsoft.com/office/powerpoint/2010/main" val="118451798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4003964"/>
            <a:ext cx="8915399" cy="1715524"/>
          </a:xfrm>
        </p:spPr>
        <p:txBody>
          <a:bodyPr>
            <a:normAutofit fontScale="90000"/>
          </a:bodyPr>
          <a:lstStyle/>
          <a:p>
            <a:pPr algn="ctr"/>
            <a:r>
              <a:rPr lang="tr-TR" dirty="0" smtClean="0"/>
              <a:t/>
            </a:r>
            <a:br>
              <a:rPr lang="tr-TR" dirty="0" smtClean="0"/>
            </a:br>
            <a:r>
              <a:rPr lang="tr-TR" sz="3600" b="1" dirty="0" smtClean="0"/>
              <a:t>KARATAY </a:t>
            </a:r>
            <a:r>
              <a:rPr lang="tr-TR" sz="3600" b="1" dirty="0"/>
              <a:t>REHBERLİK VE ARAŞTIRMA MERKEZİ</a:t>
            </a:r>
            <a:r>
              <a:rPr lang="tr-TR" dirty="0"/>
              <a:t/>
            </a:r>
            <a:br>
              <a:rPr lang="tr-TR" dirty="0"/>
            </a:br>
            <a:endParaRPr lang="tr-TR" dirty="0"/>
          </a:p>
        </p:txBody>
      </p:sp>
      <p:sp>
        <p:nvSpPr>
          <p:cNvPr id="3" name="Alt Başlık 2"/>
          <p:cNvSpPr>
            <a:spLocks noGrp="1"/>
          </p:cNvSpPr>
          <p:nvPr>
            <p:ph type="subTitle" idx="1"/>
          </p:nvPr>
        </p:nvSpPr>
        <p:spPr>
          <a:xfrm>
            <a:off x="2589213" y="6345382"/>
            <a:ext cx="8915399" cy="500389"/>
          </a:xfrm>
        </p:spPr>
        <p:txBody>
          <a:bodyPr/>
          <a:lstStyle/>
          <a:p>
            <a:pPr algn="ctr"/>
            <a:r>
              <a:rPr lang="tr-TR" dirty="0"/>
              <a:t>https://</a:t>
            </a:r>
            <a:r>
              <a:rPr lang="tr-TR" dirty="0" smtClean="0"/>
              <a:t>karatayram.meb.k12.tr</a:t>
            </a:r>
            <a:endParaRPr lang="tr-TR" dirty="0"/>
          </a:p>
        </p:txBody>
      </p:sp>
      <p:sp>
        <p:nvSpPr>
          <p:cNvPr id="5" name="Slayt Numarası Yer Tutucusu 4"/>
          <p:cNvSpPr>
            <a:spLocks noGrp="1"/>
          </p:cNvSpPr>
          <p:nvPr>
            <p:ph type="sldNum" sz="quarter" idx="12"/>
          </p:nvPr>
        </p:nvSpPr>
        <p:spPr/>
        <p:txBody>
          <a:bodyPr/>
          <a:lstStyle/>
          <a:p>
            <a:fld id="{8DB41D29-6EB5-46FF-B401-601C914D92D8}" type="slidenum">
              <a:rPr lang="tr-TR" smtClean="0"/>
              <a:t>1</a:t>
            </a:fld>
            <a:endParaRPr lang="tr-T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210" y="298710"/>
            <a:ext cx="3744335" cy="4032884"/>
          </a:xfrm>
          <a:prstGeom prst="ellipse">
            <a:avLst/>
          </a:prstGeom>
          <a:ln>
            <a:noFill/>
          </a:ln>
          <a:effectLst>
            <a:softEdge rad="112500"/>
          </a:effectLst>
        </p:spPr>
      </p:pic>
    </p:spTree>
    <p:extLst>
      <p:ext uri="{BB962C8B-B14F-4D97-AF65-F5344CB8AC3E}">
        <p14:creationId xmlns:p14="http://schemas.microsoft.com/office/powerpoint/2010/main" val="3662766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fontScale="90000"/>
          </a:bodyPr>
          <a:lstStyle/>
          <a:p>
            <a:r>
              <a:rPr lang="tr-TR" b="1" dirty="0"/>
              <a:t>ÇOCUĞUNUZ SİBER ZORBALIK YAPIYORSA;</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marL="0" indent="0" algn="just">
              <a:lnSpc>
                <a:spcPct val="150000"/>
              </a:lnSpc>
              <a:buNone/>
            </a:pPr>
            <a:r>
              <a:rPr lang="tr-TR" sz="2000" dirty="0"/>
              <a:t>	Bazen siber zorbalığa maruz kalan çocuklar ve gençler başkalarına zorbalık yapabilmektedir. Zorbalık yapan sizin çocuğunuzsa, ondan buna bir son vermesini isteyin, ancak aşırı tepki vermeyin. Çocuğunuzla konuşun ve olayın tüm ayrıntılarını ve nedenlerini öğrenin. Yapmış olduğu olumsuz davranışın sorumluluğunu almasını sağlayın. Sorumluluklarını yerine getirmesi noktasında yanında olduğunuzu hissettirin. Eğitim, iletişim ve ilgi, çocuğunuzun gelişimine yardımcı olmanın en iyi yoludur.</a:t>
            </a:r>
          </a:p>
        </p:txBody>
      </p:sp>
      <p:sp>
        <p:nvSpPr>
          <p:cNvPr id="5" name="Slayt Numarası Yer Tutucusu 4"/>
          <p:cNvSpPr>
            <a:spLocks noGrp="1"/>
          </p:cNvSpPr>
          <p:nvPr>
            <p:ph type="sldNum" sz="quarter" idx="12"/>
          </p:nvPr>
        </p:nvSpPr>
        <p:spPr/>
        <p:txBody>
          <a:bodyPr/>
          <a:lstStyle/>
          <a:p>
            <a:fld id="{8DB41D29-6EB5-46FF-B401-601C914D92D8}" type="slidenum">
              <a:rPr lang="tr-TR" smtClean="0"/>
              <a:t>10</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959723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b="1" dirty="0"/>
              <a:t>1. Bilgi Sahibi </a:t>
            </a:r>
            <a:r>
              <a:rPr lang="tr-TR" b="1" dirty="0" smtClean="0"/>
              <a:t>Olun </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marL="0" indent="0" algn="just">
              <a:lnSpc>
                <a:spcPct val="150000"/>
              </a:lnSpc>
              <a:buNone/>
            </a:pPr>
            <a:r>
              <a:rPr lang="tr-TR" sz="2000" dirty="0"/>
              <a:t>	</a:t>
            </a:r>
            <a:r>
              <a:rPr lang="tr-TR" sz="2000" dirty="0" smtClean="0"/>
              <a:t>Teknoloji </a:t>
            </a:r>
            <a:r>
              <a:rPr lang="tr-TR" sz="2000" dirty="0"/>
              <a:t>günden güne hızlı bir şekilde değişmektedir. En iyisi onun hakkında bilgi sahibi olmaktır. Teknoloji kullanımının olumlu ve olumsuz yönleri hakkında araştırma yapın, bilgi edinin. Edindiğiniz bilgileri çocuklarınızla paylaşın. Siber zorbalık hakkında araştırmalar yapın. Çıkan yayınları, araştırmaları ve önlenmesi için yapılan çalışmaları takip edin.</a:t>
            </a:r>
          </a:p>
        </p:txBody>
      </p:sp>
      <p:sp>
        <p:nvSpPr>
          <p:cNvPr id="5" name="Slayt Numarası Yer Tutucusu 4"/>
          <p:cNvSpPr>
            <a:spLocks noGrp="1"/>
          </p:cNvSpPr>
          <p:nvPr>
            <p:ph type="sldNum" sz="quarter" idx="12"/>
          </p:nvPr>
        </p:nvSpPr>
        <p:spPr/>
        <p:txBody>
          <a:bodyPr/>
          <a:lstStyle/>
          <a:p>
            <a:fld id="{8DB41D29-6EB5-46FF-B401-601C914D92D8}" type="slidenum">
              <a:rPr lang="tr-TR" smtClean="0"/>
              <a:t>11</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4135013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b="1" dirty="0"/>
              <a:t>2. Çocuğunuzla </a:t>
            </a:r>
            <a:r>
              <a:rPr lang="tr-TR" b="1" dirty="0" smtClean="0"/>
              <a:t>konuşun </a:t>
            </a:r>
            <a:endParaRPr lang="tr-TR" b="1" dirty="0"/>
          </a:p>
        </p:txBody>
      </p:sp>
      <p:sp>
        <p:nvSpPr>
          <p:cNvPr id="3" name="İçerik Yer Tutucusu 2"/>
          <p:cNvSpPr>
            <a:spLocks noGrp="1"/>
          </p:cNvSpPr>
          <p:nvPr>
            <p:ph idx="1"/>
          </p:nvPr>
        </p:nvSpPr>
        <p:spPr>
          <a:xfrm>
            <a:off x="2589212" y="1343891"/>
            <a:ext cx="8915400" cy="4567331"/>
          </a:xfrm>
        </p:spPr>
        <p:txBody>
          <a:bodyPr>
            <a:noAutofit/>
          </a:bodyPr>
          <a:lstStyle/>
          <a:p>
            <a:pPr marL="0" indent="0" algn="just">
              <a:lnSpc>
                <a:spcPct val="170000"/>
              </a:lnSpc>
              <a:buNone/>
            </a:pPr>
            <a:r>
              <a:rPr lang="tr-TR" sz="2000" dirty="0" smtClean="0"/>
              <a:t>	Çocuğunuzla </a:t>
            </a:r>
            <a:r>
              <a:rPr lang="tr-TR" sz="2000" dirty="0"/>
              <a:t>konuşmak onun İnternet, sosyal medya ve akıllı telefonu ne şekilde kullandığını anlamanıza yardımcı olacaktır. Çocuğunuzla konuşarak çevrim içi dünyasında ne yaptığını, hangi siteleri ziyaret ettiğini, çevrim içinde kimlerle ve ne şekilde iletişim kurduğunu öğrenin. Çocukların çevrim içi dünyalarında yaptıkları hakkında aileleri ile rahatlıkla konuşabileceklerini bilmeleri önemlidir. Çocuğunuza size her türlü konuda açılabileceğini, onu desteklemek ve ona yardımcı olabilmek için elinizden geleni yapabileceğinizi hissettirmelisiniz. </a:t>
            </a:r>
          </a:p>
        </p:txBody>
      </p:sp>
      <p:sp>
        <p:nvSpPr>
          <p:cNvPr id="5" name="Slayt Numarası Yer Tutucusu 4"/>
          <p:cNvSpPr>
            <a:spLocks noGrp="1"/>
          </p:cNvSpPr>
          <p:nvPr>
            <p:ph type="sldNum" sz="quarter" idx="12"/>
          </p:nvPr>
        </p:nvSpPr>
        <p:spPr/>
        <p:txBody>
          <a:bodyPr/>
          <a:lstStyle/>
          <a:p>
            <a:fld id="{8DB41D29-6EB5-46FF-B401-601C914D92D8}" type="slidenum">
              <a:rPr lang="tr-TR" smtClean="0"/>
              <a:t>12</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695270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b="1" dirty="0"/>
              <a:t>2. Çocuğunuzla </a:t>
            </a:r>
            <a:r>
              <a:rPr lang="tr-TR" b="1" dirty="0" smtClean="0"/>
              <a:t>konuşun </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marL="0" indent="0" algn="just">
              <a:lnSpc>
                <a:spcPct val="170000"/>
              </a:lnSpc>
              <a:buNone/>
            </a:pPr>
            <a:r>
              <a:rPr lang="tr-TR" sz="2000" dirty="0" smtClean="0"/>
              <a:t>	Siber </a:t>
            </a:r>
            <a:r>
              <a:rPr lang="tr-TR" sz="2000" dirty="0"/>
              <a:t>zorbalık ve sonuçları hakkında çocuğunuzla konuşun. Çocuğunuzun yaş seviyesine uygun olarak siber zorbalıkla ilgili yasal düzenlemeler hakkında bilgi verin. Çevrim içi davranışların ve söylemlerin çevrim dışı sonuçlar doğurabileceğini kavramalarını sağlayın. Her ne kadar ailesi olarak yanlarında olsanız da, tıpkı gerçek hayatta olduğu gibi sanal âlemde de sergiledikleri olumsuz tutum ve davranışların sorumluluğunu kendilerinin taşıması gerektiğini belirtin.</a:t>
            </a:r>
          </a:p>
        </p:txBody>
      </p:sp>
      <p:sp>
        <p:nvSpPr>
          <p:cNvPr id="5" name="Slayt Numarası Yer Tutucusu 4"/>
          <p:cNvSpPr>
            <a:spLocks noGrp="1"/>
          </p:cNvSpPr>
          <p:nvPr>
            <p:ph type="sldNum" sz="quarter" idx="12"/>
          </p:nvPr>
        </p:nvSpPr>
        <p:spPr/>
        <p:txBody>
          <a:bodyPr/>
          <a:lstStyle/>
          <a:p>
            <a:fld id="{8DB41D29-6EB5-46FF-B401-601C914D92D8}" type="slidenum">
              <a:rPr lang="tr-TR" smtClean="0"/>
              <a:t>13</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2945361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b="1" dirty="0"/>
              <a:t>3. Sınır </a:t>
            </a:r>
            <a:r>
              <a:rPr lang="tr-TR" b="1" dirty="0" smtClean="0"/>
              <a:t>koyun</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marL="0" indent="0" algn="just">
              <a:lnSpc>
                <a:spcPct val="150000"/>
              </a:lnSpc>
              <a:buNone/>
            </a:pPr>
            <a:r>
              <a:rPr lang="tr-TR" sz="2000" dirty="0"/>
              <a:t>	</a:t>
            </a:r>
            <a:r>
              <a:rPr lang="tr-TR" sz="2000" dirty="0" smtClean="0"/>
              <a:t>Çocuğunuzun </a:t>
            </a:r>
            <a:r>
              <a:rPr lang="tr-TR" sz="2000" dirty="0"/>
              <a:t>ne yapabileceği ve yapamayacağı konusunda sınır koyun. Ekran başında geçirdiği süreyi ve ziyaret ettiği siteleri kısıtlayın.</a:t>
            </a:r>
          </a:p>
        </p:txBody>
      </p:sp>
      <p:sp>
        <p:nvSpPr>
          <p:cNvPr id="5" name="Slayt Numarası Yer Tutucusu 4"/>
          <p:cNvSpPr>
            <a:spLocks noGrp="1"/>
          </p:cNvSpPr>
          <p:nvPr>
            <p:ph type="sldNum" sz="quarter" idx="12"/>
          </p:nvPr>
        </p:nvSpPr>
        <p:spPr/>
        <p:txBody>
          <a:bodyPr/>
          <a:lstStyle/>
          <a:p>
            <a:fld id="{8DB41D29-6EB5-46FF-B401-601C914D92D8}" type="slidenum">
              <a:rPr lang="tr-TR" smtClean="0"/>
              <a:t>14</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100824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fontScale="90000"/>
          </a:bodyPr>
          <a:lstStyle/>
          <a:p>
            <a:r>
              <a:rPr lang="tr-TR" b="1" dirty="0"/>
              <a:t>4.Hatırlatmalarda ve tavsiyelerde </a:t>
            </a:r>
            <a:r>
              <a:rPr lang="tr-TR" b="1" dirty="0" smtClean="0"/>
              <a:t>bulunun</a:t>
            </a:r>
            <a:endParaRPr lang="tr-TR" b="1" dirty="0"/>
          </a:p>
        </p:txBody>
      </p:sp>
      <p:sp>
        <p:nvSpPr>
          <p:cNvPr id="3" name="İçerik Yer Tutucusu 2"/>
          <p:cNvSpPr>
            <a:spLocks noGrp="1"/>
          </p:cNvSpPr>
          <p:nvPr>
            <p:ph idx="1"/>
          </p:nvPr>
        </p:nvSpPr>
        <p:spPr>
          <a:xfrm>
            <a:off x="2589212" y="1343891"/>
            <a:ext cx="8915400" cy="4567331"/>
          </a:xfrm>
        </p:spPr>
        <p:txBody>
          <a:bodyPr>
            <a:noAutofit/>
          </a:bodyPr>
          <a:lstStyle/>
          <a:p>
            <a:pPr marL="0" indent="0" algn="just">
              <a:lnSpc>
                <a:spcPct val="150000"/>
              </a:lnSpc>
              <a:buNone/>
            </a:pPr>
            <a:r>
              <a:rPr lang="tr-TR" sz="2000" dirty="0" smtClean="0"/>
              <a:t>	Çocuklarımızla </a:t>
            </a:r>
            <a:r>
              <a:rPr lang="tr-TR" sz="2000" dirty="0"/>
              <a:t>konuşurken anne baba olarak onlara şu tavsiyelerde bulunabilirsiniz</a:t>
            </a:r>
            <a:r>
              <a:rPr lang="tr-TR" sz="2000" dirty="0" smtClean="0"/>
              <a:t>:</a:t>
            </a:r>
          </a:p>
          <a:p>
            <a:pPr algn="just">
              <a:lnSpc>
                <a:spcPct val="150000"/>
              </a:lnSpc>
              <a:buFont typeface="Wingdings" panose="05000000000000000000" pitchFamily="2" charset="2"/>
              <a:buChar char="Ø"/>
            </a:pPr>
            <a:r>
              <a:rPr lang="tr-TR" sz="2000" dirty="0" smtClean="0"/>
              <a:t>Gizlilik </a:t>
            </a:r>
            <a:r>
              <a:rPr lang="tr-TR" sz="2000" dirty="0"/>
              <a:t>ayarlarını kullandığından emin ol ve gizlilik ayarlarını düzenli olarak </a:t>
            </a:r>
            <a:r>
              <a:rPr lang="tr-TR" sz="2000" dirty="0" smtClean="0"/>
              <a:t>güncelle.</a:t>
            </a:r>
          </a:p>
          <a:p>
            <a:pPr algn="just">
              <a:lnSpc>
                <a:spcPct val="150000"/>
              </a:lnSpc>
              <a:buFont typeface="Wingdings" panose="05000000000000000000" pitchFamily="2" charset="2"/>
              <a:buChar char="Ø"/>
            </a:pPr>
            <a:r>
              <a:rPr lang="tr-TR" sz="2000" dirty="0" smtClean="0"/>
              <a:t>Başkalarına </a:t>
            </a:r>
            <a:r>
              <a:rPr lang="tr-TR" sz="2000" dirty="0"/>
              <a:t>karşı saygılı ol. Çevrim içiyken söylediklerine ve gönderdiğin resimlere dikkat </a:t>
            </a:r>
            <a:r>
              <a:rPr lang="tr-TR" sz="2000" dirty="0" smtClean="0"/>
              <a:t>et.</a:t>
            </a:r>
          </a:p>
          <a:p>
            <a:pPr algn="just">
              <a:lnSpc>
                <a:spcPct val="150000"/>
              </a:lnSpc>
              <a:buFont typeface="Wingdings" panose="05000000000000000000" pitchFamily="2" charset="2"/>
              <a:buChar char="Ø"/>
            </a:pPr>
            <a:r>
              <a:rPr lang="tr-TR" sz="2000" dirty="0" smtClean="0"/>
              <a:t>Başkalarına </a:t>
            </a:r>
            <a:r>
              <a:rPr lang="tr-TR" sz="2000" dirty="0"/>
              <a:t>ait bilgileri ve görüntüleri onların izni olmadan paylaşma ve </a:t>
            </a:r>
            <a:r>
              <a:rPr lang="tr-TR" sz="2000" dirty="0" smtClean="0"/>
              <a:t>etiketleme.</a:t>
            </a:r>
          </a:p>
          <a:p>
            <a:pPr algn="just">
              <a:lnSpc>
                <a:spcPct val="150000"/>
              </a:lnSpc>
              <a:buFont typeface="Wingdings" panose="05000000000000000000" pitchFamily="2" charset="2"/>
              <a:buChar char="Ø"/>
            </a:pPr>
            <a:r>
              <a:rPr lang="tr-TR" sz="2000" dirty="0" smtClean="0"/>
              <a:t>Şifreni/parolanı </a:t>
            </a:r>
            <a:r>
              <a:rPr lang="tr-TR" sz="2000" dirty="0"/>
              <a:t>gizli tut. Kimseyle paylaşma ve düzenli olarak </a:t>
            </a:r>
            <a:r>
              <a:rPr lang="tr-TR" sz="2000" dirty="0" smtClean="0"/>
              <a:t>değiştir.</a:t>
            </a:r>
          </a:p>
        </p:txBody>
      </p:sp>
      <p:sp>
        <p:nvSpPr>
          <p:cNvPr id="5" name="Slayt Numarası Yer Tutucusu 4"/>
          <p:cNvSpPr>
            <a:spLocks noGrp="1"/>
          </p:cNvSpPr>
          <p:nvPr>
            <p:ph type="sldNum" sz="quarter" idx="12"/>
          </p:nvPr>
        </p:nvSpPr>
        <p:spPr/>
        <p:txBody>
          <a:bodyPr/>
          <a:lstStyle/>
          <a:p>
            <a:fld id="{8DB41D29-6EB5-46FF-B401-601C914D92D8}" type="slidenum">
              <a:rPr lang="tr-TR" smtClean="0"/>
              <a:t>15</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2028999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fontScale="90000"/>
          </a:bodyPr>
          <a:lstStyle/>
          <a:p>
            <a:r>
              <a:rPr lang="tr-TR" b="1" dirty="0"/>
              <a:t>4.Hatırlatmalarda ve tavsiyelerde </a:t>
            </a:r>
            <a:r>
              <a:rPr lang="tr-TR" b="1" dirty="0" smtClean="0"/>
              <a:t>bulunun</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algn="just">
              <a:lnSpc>
                <a:spcPct val="150000"/>
              </a:lnSpc>
              <a:buFont typeface="Wingdings" panose="05000000000000000000" pitchFamily="2" charset="2"/>
              <a:buChar char="Ø"/>
            </a:pPr>
            <a:r>
              <a:rPr lang="tr-TR" sz="2000" dirty="0" smtClean="0"/>
              <a:t>Gönderdiklerin </a:t>
            </a:r>
            <a:r>
              <a:rPr lang="tr-TR" sz="2000" dirty="0"/>
              <a:t>kolaylıkla ve hızlı şekilde yayılabilir ve sonsuza kadar çevrim içi kalır. Göndermeden önce </a:t>
            </a:r>
            <a:r>
              <a:rPr lang="tr-TR" sz="2000" dirty="0" smtClean="0"/>
              <a:t>düşün.</a:t>
            </a:r>
          </a:p>
          <a:p>
            <a:pPr algn="just">
              <a:lnSpc>
                <a:spcPct val="150000"/>
              </a:lnSpc>
              <a:buFont typeface="Wingdings" panose="05000000000000000000" pitchFamily="2" charset="2"/>
              <a:buChar char="Ø"/>
            </a:pPr>
            <a:r>
              <a:rPr lang="tr-TR" sz="2000" dirty="0" smtClean="0"/>
              <a:t>Cep </a:t>
            </a:r>
            <a:r>
              <a:rPr lang="tr-TR" sz="2000" dirty="0"/>
              <a:t>telefonu numaranı ve web sitesi adresini sadece güvendiğin arkadaşlarına ver. </a:t>
            </a:r>
          </a:p>
          <a:p>
            <a:pPr algn="just">
              <a:lnSpc>
                <a:spcPct val="150000"/>
              </a:lnSpc>
              <a:buFont typeface="Wingdings" panose="05000000000000000000" pitchFamily="2" charset="2"/>
              <a:buChar char="Ø"/>
            </a:pPr>
            <a:r>
              <a:rPr lang="tr-TR" sz="2000" dirty="0" smtClean="0"/>
              <a:t>Resim </a:t>
            </a:r>
            <a:r>
              <a:rPr lang="tr-TR" sz="2000" dirty="0"/>
              <a:t>ve video indirirken ve yüklerken dikkatli ol. Çevrim içi bir kere paylaşılan resmi geri alamazsın.</a:t>
            </a:r>
          </a:p>
        </p:txBody>
      </p:sp>
      <p:sp>
        <p:nvSpPr>
          <p:cNvPr id="5" name="Slayt Numarası Yer Tutucusu 4"/>
          <p:cNvSpPr>
            <a:spLocks noGrp="1"/>
          </p:cNvSpPr>
          <p:nvPr>
            <p:ph type="sldNum" sz="quarter" idx="12"/>
          </p:nvPr>
        </p:nvSpPr>
        <p:spPr/>
        <p:txBody>
          <a:bodyPr/>
          <a:lstStyle/>
          <a:p>
            <a:fld id="{8DB41D29-6EB5-46FF-B401-601C914D92D8}" type="slidenum">
              <a:rPr lang="tr-TR" smtClean="0"/>
              <a:t>16</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955906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fontScale="90000"/>
          </a:bodyPr>
          <a:lstStyle/>
          <a:p>
            <a:r>
              <a:rPr lang="tr-TR" b="1" dirty="0"/>
              <a:t>4.Hatırlatmalarda ve tavsiyelerde </a:t>
            </a:r>
            <a:r>
              <a:rPr lang="tr-TR" b="1" dirty="0" smtClean="0"/>
              <a:t>bulunun</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algn="just">
              <a:lnSpc>
                <a:spcPct val="150000"/>
              </a:lnSpc>
              <a:buFont typeface="Wingdings" panose="05000000000000000000" pitchFamily="2" charset="2"/>
              <a:buChar char="Ø"/>
            </a:pPr>
            <a:r>
              <a:rPr lang="tr-TR" sz="2000" dirty="0" smtClean="0"/>
              <a:t>Çevrim </a:t>
            </a:r>
            <a:r>
              <a:rPr lang="tr-TR" sz="2000" dirty="0"/>
              <a:t>içi listene sadece tanıdığın, güvendiğin insanları ekle. Yabancılarla konuşurken özel bilgilerini ve konumunu gizli tut, </a:t>
            </a:r>
            <a:r>
              <a:rPr lang="tr-TR" sz="2000" dirty="0" smtClean="0"/>
              <a:t>paylaşma.</a:t>
            </a:r>
          </a:p>
          <a:p>
            <a:pPr algn="just">
              <a:lnSpc>
                <a:spcPct val="150000"/>
              </a:lnSpc>
              <a:buFont typeface="Wingdings" panose="05000000000000000000" pitchFamily="2" charset="2"/>
              <a:buChar char="Ø"/>
            </a:pPr>
            <a:r>
              <a:rPr lang="tr-TR" sz="2000" dirty="0" smtClean="0"/>
              <a:t>Zorbaları </a:t>
            </a:r>
            <a:r>
              <a:rPr lang="tr-TR" sz="2000" dirty="0"/>
              <a:t>engelle. Kötü davranan kişileri nasıl engelleyeceğini ve bildirebileceğini </a:t>
            </a:r>
            <a:r>
              <a:rPr lang="tr-TR" sz="2000" dirty="0" smtClean="0"/>
              <a:t>öğren.</a:t>
            </a:r>
          </a:p>
          <a:p>
            <a:pPr algn="just">
              <a:lnSpc>
                <a:spcPct val="150000"/>
              </a:lnSpc>
              <a:buFont typeface="Wingdings" panose="05000000000000000000" pitchFamily="2" charset="2"/>
              <a:buChar char="Ø"/>
            </a:pPr>
            <a:r>
              <a:rPr lang="tr-TR" sz="2000" dirty="0" smtClean="0"/>
              <a:t>Rencide </a:t>
            </a:r>
            <a:r>
              <a:rPr lang="tr-TR" sz="2000" dirty="0"/>
              <a:t>edici ve seni rahatsız eden mesajlara misilleme yapma ya da karşılık </a:t>
            </a:r>
            <a:r>
              <a:rPr lang="tr-TR" sz="2000" dirty="0" smtClean="0"/>
              <a:t>verme.</a:t>
            </a:r>
          </a:p>
        </p:txBody>
      </p:sp>
      <p:sp>
        <p:nvSpPr>
          <p:cNvPr id="5" name="Slayt Numarası Yer Tutucusu 4"/>
          <p:cNvSpPr>
            <a:spLocks noGrp="1"/>
          </p:cNvSpPr>
          <p:nvPr>
            <p:ph type="sldNum" sz="quarter" idx="12"/>
          </p:nvPr>
        </p:nvSpPr>
        <p:spPr/>
        <p:txBody>
          <a:bodyPr/>
          <a:lstStyle/>
          <a:p>
            <a:fld id="{8DB41D29-6EB5-46FF-B401-601C914D92D8}" type="slidenum">
              <a:rPr lang="tr-TR" smtClean="0"/>
              <a:t>17</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509485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fontScale="90000"/>
          </a:bodyPr>
          <a:lstStyle/>
          <a:p>
            <a:r>
              <a:rPr lang="tr-TR" b="1" dirty="0"/>
              <a:t>4.Hatırlatmalarda ve tavsiyelerde </a:t>
            </a:r>
            <a:r>
              <a:rPr lang="tr-TR" b="1" dirty="0" smtClean="0"/>
              <a:t>bulunun</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algn="just">
              <a:lnSpc>
                <a:spcPct val="150000"/>
              </a:lnSpc>
              <a:buFont typeface="Wingdings" panose="05000000000000000000" pitchFamily="2" charset="2"/>
              <a:buChar char="Ø"/>
            </a:pPr>
            <a:r>
              <a:rPr lang="tr-TR" sz="2000" dirty="0" smtClean="0"/>
              <a:t>Delil </a:t>
            </a:r>
            <a:r>
              <a:rPr lang="tr-TR" sz="2000" dirty="0"/>
              <a:t>topla. Rencide edici maillerin, mesajların, ekran görüntülerinin kopyasını her zaman sakla, bizimle veya öğretmen(</a:t>
            </a:r>
            <a:r>
              <a:rPr lang="tr-TR" sz="2000" dirty="0" err="1"/>
              <a:t>ler</a:t>
            </a:r>
            <a:r>
              <a:rPr lang="tr-TR" sz="2000" dirty="0"/>
              <a:t>) inle </a:t>
            </a:r>
            <a:r>
              <a:rPr lang="tr-TR" sz="2000" dirty="0" smtClean="0"/>
              <a:t>paylaş.</a:t>
            </a:r>
          </a:p>
          <a:p>
            <a:pPr algn="just">
              <a:lnSpc>
                <a:spcPct val="150000"/>
              </a:lnSpc>
              <a:buFont typeface="Wingdings" panose="05000000000000000000" pitchFamily="2" charset="2"/>
              <a:buChar char="Ø"/>
            </a:pPr>
            <a:r>
              <a:rPr lang="tr-TR" sz="2000" dirty="0" smtClean="0"/>
              <a:t>Bizimle </a:t>
            </a:r>
            <a:r>
              <a:rPr lang="tr-TR" sz="2000" dirty="0"/>
              <a:t>konuşamıyorsan güvendiğin, tanıdığımız yetişkinlerle </a:t>
            </a:r>
            <a:r>
              <a:rPr lang="tr-TR" sz="2000" dirty="0" smtClean="0"/>
              <a:t>konuş.</a:t>
            </a:r>
          </a:p>
          <a:p>
            <a:pPr algn="just">
              <a:lnSpc>
                <a:spcPct val="150000"/>
              </a:lnSpc>
              <a:buFont typeface="Wingdings" panose="05000000000000000000" pitchFamily="2" charset="2"/>
              <a:buChar char="Ø"/>
            </a:pPr>
            <a:r>
              <a:rPr lang="tr-TR" sz="2000" dirty="0" smtClean="0"/>
              <a:t>Seyirci </a:t>
            </a:r>
            <a:r>
              <a:rPr lang="tr-TR" sz="2000" dirty="0"/>
              <a:t>olma. Başkalarına karşı zorbalık yapıldığına tanık olduğunda sessiz kalma, mağdura destek ol ve ilgili kişilere </a:t>
            </a:r>
            <a:r>
              <a:rPr lang="tr-TR" sz="2000" dirty="0" smtClean="0"/>
              <a:t>bildir.</a:t>
            </a:r>
            <a:endParaRPr lang="tr-TR" sz="2000" dirty="0"/>
          </a:p>
        </p:txBody>
      </p:sp>
      <p:sp>
        <p:nvSpPr>
          <p:cNvPr id="5" name="Slayt Numarası Yer Tutucusu 4"/>
          <p:cNvSpPr>
            <a:spLocks noGrp="1"/>
          </p:cNvSpPr>
          <p:nvPr>
            <p:ph type="sldNum" sz="quarter" idx="12"/>
          </p:nvPr>
        </p:nvSpPr>
        <p:spPr/>
        <p:txBody>
          <a:bodyPr/>
          <a:lstStyle/>
          <a:p>
            <a:fld id="{8DB41D29-6EB5-46FF-B401-601C914D92D8}" type="slidenum">
              <a:rPr lang="tr-TR" smtClean="0"/>
              <a:t>18</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277974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b="1" dirty="0" smtClean="0"/>
              <a:t>5</a:t>
            </a:r>
            <a:r>
              <a:rPr lang="tr-TR" b="1" dirty="0"/>
              <a:t>. </a:t>
            </a:r>
            <a:r>
              <a:rPr lang="tr-TR" b="1" dirty="0" smtClean="0"/>
              <a:t>Bildirin</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marL="0" indent="0" algn="just">
              <a:lnSpc>
                <a:spcPct val="150000"/>
              </a:lnSpc>
              <a:buNone/>
            </a:pPr>
            <a:r>
              <a:rPr lang="tr-TR" sz="2000" dirty="0" smtClean="0"/>
              <a:t>	Siber </a:t>
            </a:r>
            <a:r>
              <a:rPr lang="tr-TR" sz="2000" dirty="0"/>
              <a:t>zorbalığa tanık olduysanız, çocuğunuzun okuluyla iletişime geçin. Başka çocuklarında benzer bir zorbalığa maruz kalıp kalmadığını, bu durumun önlenebilmesi için nasıl yardımcı olabileceğinizi öğrenin. Servis sağlayıcınızla iletişime geçin ve ilgili web sitesi adresini ya da telefon numarasını bildirin.</a:t>
            </a:r>
          </a:p>
        </p:txBody>
      </p:sp>
      <p:sp>
        <p:nvSpPr>
          <p:cNvPr id="5" name="Slayt Numarası Yer Tutucusu 4"/>
          <p:cNvSpPr>
            <a:spLocks noGrp="1"/>
          </p:cNvSpPr>
          <p:nvPr>
            <p:ph type="sldNum" sz="quarter" idx="12"/>
          </p:nvPr>
        </p:nvSpPr>
        <p:spPr/>
        <p:txBody>
          <a:bodyPr/>
          <a:lstStyle/>
          <a:p>
            <a:fld id="{8DB41D29-6EB5-46FF-B401-601C914D92D8}" type="slidenum">
              <a:rPr lang="tr-TR" smtClean="0"/>
              <a:t>19</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889523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smtClean="0"/>
              <a:t>SİBER ZORBALIK</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marL="0" indent="0">
              <a:buNone/>
            </a:pPr>
            <a:r>
              <a:rPr lang="tr-TR" sz="2000" b="1" dirty="0" smtClean="0">
                <a:solidFill>
                  <a:srgbClr val="FF0000"/>
                </a:solidFill>
              </a:rPr>
              <a:t>NE </a:t>
            </a:r>
            <a:r>
              <a:rPr lang="tr-TR" sz="2000" b="1" dirty="0">
                <a:solidFill>
                  <a:srgbClr val="FF0000"/>
                </a:solidFill>
              </a:rPr>
              <a:t>YAPABİLİRSİNİZ?</a:t>
            </a:r>
          </a:p>
          <a:p>
            <a:pPr marL="0" indent="0">
              <a:lnSpc>
                <a:spcPct val="150000"/>
              </a:lnSpc>
              <a:buNone/>
            </a:pPr>
            <a:r>
              <a:rPr lang="tr-TR" sz="2000" dirty="0" smtClean="0"/>
              <a:t>	1</a:t>
            </a:r>
            <a:r>
              <a:rPr lang="tr-TR" sz="2000" dirty="0"/>
              <a:t>. BILGI SAHIBI OLUN.</a:t>
            </a:r>
          </a:p>
          <a:p>
            <a:pPr marL="0" indent="0">
              <a:lnSpc>
                <a:spcPct val="150000"/>
              </a:lnSpc>
              <a:buNone/>
            </a:pPr>
            <a:r>
              <a:rPr lang="tr-TR" sz="2000" dirty="0" smtClean="0"/>
              <a:t>	2</a:t>
            </a:r>
            <a:r>
              <a:rPr lang="tr-TR" sz="2000" dirty="0"/>
              <a:t>. ÇOCUĞUNUZLA KONUŞUN.</a:t>
            </a:r>
          </a:p>
          <a:p>
            <a:pPr marL="0" indent="0">
              <a:lnSpc>
                <a:spcPct val="150000"/>
              </a:lnSpc>
              <a:buNone/>
            </a:pPr>
            <a:r>
              <a:rPr lang="tr-TR" sz="2000" dirty="0" smtClean="0"/>
              <a:t>	3</a:t>
            </a:r>
            <a:r>
              <a:rPr lang="tr-TR" sz="2000" dirty="0"/>
              <a:t>. SINIR KOYUN.</a:t>
            </a:r>
          </a:p>
          <a:p>
            <a:pPr marL="0" indent="0">
              <a:lnSpc>
                <a:spcPct val="150000"/>
              </a:lnSpc>
              <a:buNone/>
            </a:pPr>
            <a:r>
              <a:rPr lang="tr-TR" sz="2000" dirty="0" smtClean="0"/>
              <a:t>	4</a:t>
            </a:r>
            <a:r>
              <a:rPr lang="tr-TR" sz="2000" dirty="0"/>
              <a:t>. HATIRLATMALARDA VE </a:t>
            </a:r>
            <a:r>
              <a:rPr lang="tr-TR" sz="2000" dirty="0" smtClean="0"/>
              <a:t>TAVSIYELERDE BULUNUN</a:t>
            </a:r>
            <a:r>
              <a:rPr lang="tr-TR" sz="2000" dirty="0"/>
              <a:t>.</a:t>
            </a:r>
          </a:p>
          <a:p>
            <a:pPr marL="0" indent="0">
              <a:lnSpc>
                <a:spcPct val="150000"/>
              </a:lnSpc>
              <a:buNone/>
            </a:pPr>
            <a:r>
              <a:rPr lang="tr-TR" sz="2000" dirty="0" smtClean="0"/>
              <a:t>	5</a:t>
            </a:r>
            <a:r>
              <a:rPr lang="tr-TR" sz="2000" dirty="0"/>
              <a:t>. BİLDİRİN.</a:t>
            </a:r>
          </a:p>
          <a:p>
            <a:pPr marL="0" indent="0">
              <a:lnSpc>
                <a:spcPct val="150000"/>
              </a:lnSpc>
              <a:buNone/>
            </a:pPr>
            <a:r>
              <a:rPr lang="tr-TR" sz="2000" dirty="0" smtClean="0"/>
              <a:t>	6</a:t>
            </a:r>
            <a:r>
              <a:rPr lang="tr-TR" sz="2000" dirty="0"/>
              <a:t>. ÇOCUĞUNUZUN ÇÖZÜMÜN </a:t>
            </a:r>
            <a:r>
              <a:rPr lang="tr-TR" sz="2000" dirty="0" smtClean="0"/>
              <a:t>PARÇASI OLMASINI </a:t>
            </a:r>
            <a:r>
              <a:rPr lang="tr-TR" sz="2000" dirty="0"/>
              <a:t>SAĞLAYIN</a:t>
            </a:r>
            <a:r>
              <a:rPr lang="tr-TR" sz="2000" dirty="0" smtClean="0"/>
              <a:t>.</a:t>
            </a:r>
            <a:endParaRPr lang="tr-TR" sz="2000" dirty="0"/>
          </a:p>
        </p:txBody>
      </p:sp>
      <p:sp>
        <p:nvSpPr>
          <p:cNvPr id="5" name="Slayt Numarası Yer Tutucusu 4"/>
          <p:cNvSpPr>
            <a:spLocks noGrp="1"/>
          </p:cNvSpPr>
          <p:nvPr>
            <p:ph type="sldNum" sz="quarter" idx="12"/>
          </p:nvPr>
        </p:nvSpPr>
        <p:spPr/>
        <p:txBody>
          <a:bodyPr/>
          <a:lstStyle/>
          <a:p>
            <a:fld id="{8DB41D29-6EB5-46FF-B401-601C914D92D8}" type="slidenum">
              <a:rPr lang="tr-TR" smtClean="0"/>
              <a:t>2</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498036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sz="2600" b="1" dirty="0" smtClean="0"/>
              <a:t>6</a:t>
            </a:r>
            <a:r>
              <a:rPr lang="tr-TR" sz="2600" b="1" dirty="0"/>
              <a:t>. Çocuğunuzun çözümün parçası olmasını </a:t>
            </a:r>
            <a:r>
              <a:rPr lang="tr-TR" sz="2600" b="1" dirty="0" smtClean="0"/>
              <a:t>sağlayın </a:t>
            </a:r>
            <a:endParaRPr lang="tr-TR" sz="2600" b="1" dirty="0"/>
          </a:p>
        </p:txBody>
      </p:sp>
      <p:sp>
        <p:nvSpPr>
          <p:cNvPr id="3" name="İçerik Yer Tutucusu 2"/>
          <p:cNvSpPr>
            <a:spLocks noGrp="1"/>
          </p:cNvSpPr>
          <p:nvPr>
            <p:ph idx="1"/>
          </p:nvPr>
        </p:nvSpPr>
        <p:spPr>
          <a:xfrm>
            <a:off x="2589212" y="1343891"/>
            <a:ext cx="8915400" cy="4567331"/>
          </a:xfrm>
        </p:spPr>
        <p:txBody>
          <a:bodyPr>
            <a:noAutofit/>
          </a:bodyPr>
          <a:lstStyle/>
          <a:p>
            <a:pPr marL="0" indent="0" algn="just">
              <a:lnSpc>
                <a:spcPct val="150000"/>
              </a:lnSpc>
              <a:buNone/>
            </a:pPr>
            <a:r>
              <a:rPr lang="tr-TR" dirty="0" smtClean="0"/>
              <a:t>	Çocuğunuzla </a:t>
            </a:r>
            <a:r>
              <a:rPr lang="tr-TR" dirty="0"/>
              <a:t>birlikte hareket edin. Zorbalık ve siber zorbalık, genellikle sosyal bir durumdur. Çocuğunuzun öz güvenini ve kontrolünü kaybetmesine neden olabilir. Çocuğun çözüm sürecine dâhil edilmesi, bunları yeniden kazanmasına yardımcı olur. Ayrıca, zorbalık genellikle okul hayatıyla ilgilidir. Çocuklar bu durumu yaşayan kişiler olarak, durumu ve olayı yaşadıklarından, olayı ailelerinden daha iyi anlamaktadırlar, bu nedenle bakış açıları olayın derinine inmeyi sağlayacak ve çözüm bulmaya yardımcı olacaktır. Olayla ilgili olarak başkalarıyla özel görüşmeler yapmanız gerekebilir, ancak bu durumda çocuğunuzu yapmış olduğunuz ya da yapacağınız görüşmelerden haberdar edin. Çünkü bu durum çocuğunuzun hayatıyla ilgilidir, bu nedenle çocuğunuzun çözümün bir parçası olması gerekir.</a:t>
            </a:r>
          </a:p>
        </p:txBody>
      </p:sp>
      <p:sp>
        <p:nvSpPr>
          <p:cNvPr id="5" name="Slayt Numarası Yer Tutucusu 4"/>
          <p:cNvSpPr>
            <a:spLocks noGrp="1"/>
          </p:cNvSpPr>
          <p:nvPr>
            <p:ph type="sldNum" sz="quarter" idx="12"/>
          </p:nvPr>
        </p:nvSpPr>
        <p:spPr/>
        <p:txBody>
          <a:bodyPr/>
          <a:lstStyle/>
          <a:p>
            <a:fld id="{8DB41D29-6EB5-46FF-B401-601C914D92D8}" type="slidenum">
              <a:rPr lang="tr-TR" smtClean="0"/>
              <a:t>20</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2930548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sz="2600" b="1" dirty="0" smtClean="0"/>
              <a:t>6</a:t>
            </a:r>
            <a:r>
              <a:rPr lang="tr-TR" sz="2600" b="1" dirty="0"/>
              <a:t>. Çocuğunuzun çözümün parçası olmasını </a:t>
            </a:r>
            <a:r>
              <a:rPr lang="tr-TR" sz="2600" b="1" dirty="0" smtClean="0"/>
              <a:t>sağlayın </a:t>
            </a:r>
            <a:endParaRPr lang="tr-TR" sz="2600" b="1" dirty="0"/>
          </a:p>
        </p:txBody>
      </p:sp>
      <p:sp>
        <p:nvSpPr>
          <p:cNvPr id="3" name="İçerik Yer Tutucusu 2"/>
          <p:cNvSpPr>
            <a:spLocks noGrp="1"/>
          </p:cNvSpPr>
          <p:nvPr>
            <p:ph idx="1"/>
          </p:nvPr>
        </p:nvSpPr>
        <p:spPr>
          <a:xfrm>
            <a:off x="2589212" y="1343891"/>
            <a:ext cx="8915400" cy="4876800"/>
          </a:xfrm>
        </p:spPr>
        <p:txBody>
          <a:bodyPr>
            <a:normAutofit lnSpcReduction="10000"/>
          </a:bodyPr>
          <a:lstStyle/>
          <a:p>
            <a:pPr marL="0" indent="0" algn="just">
              <a:lnSpc>
                <a:spcPct val="150000"/>
              </a:lnSpc>
              <a:buNone/>
            </a:pPr>
            <a:r>
              <a:rPr lang="tr-TR" dirty="0" smtClean="0"/>
              <a:t>	Çocuğunuzla </a:t>
            </a:r>
            <a:r>
              <a:rPr lang="tr-TR" dirty="0"/>
              <a:t>birlikte hareket edin. Zorbalık ve siber zorbalık, genellikle sosyal bir durumdur. Çocuğunuzun öz güvenini ve kontrolünü kaybetmesine neden olabilir. Çocuğun çözüm sürecine dâhil edilmesi, bunları yeniden kazanmasına yardımcı olur. Ayrıca, zorbalık genellikle okul hayatıyla ilgilidir. Çocuklar bu durumu yaşayan kişiler olarak, durumu ve olayı yaşadıklarından, olayı ailelerinden daha iyi anlamaktadırlar, bu nedenle bakış açıları olayın derinine inmeyi sağlayacak ve çözüm bulmaya yardımcı olacaktır. Olayla ilgili olarak başkalarıyla özel görüşmeler yapmanız gerekebilir, ancak bu durumda çocuğunuzu yapmış olduğunuz ya da yapacağınız görüşmelerden haberdar edin. Çünkü bu durum çocuğunuzun hayatıyla ilgilidir, bu nedenle çocuğunuzun çözümün bir parçası olması gerekir</a:t>
            </a:r>
            <a:r>
              <a:rPr lang="tr-TR" dirty="0" smtClean="0"/>
              <a:t>.</a:t>
            </a:r>
          </a:p>
          <a:p>
            <a:pPr marL="0" indent="0" algn="just">
              <a:lnSpc>
                <a:spcPct val="150000"/>
              </a:lnSpc>
              <a:buNone/>
            </a:pPr>
            <a:r>
              <a:rPr lang="tr-TR" b="1" dirty="0">
                <a:solidFill>
                  <a:srgbClr val="FF0000"/>
                </a:solidFill>
              </a:rPr>
              <a:t>Kaynak: </a:t>
            </a:r>
            <a:r>
              <a:rPr lang="tr-TR" dirty="0"/>
              <a:t>https://meb.gov.tr</a:t>
            </a:r>
          </a:p>
          <a:p>
            <a:pPr marL="0" indent="0" algn="just">
              <a:lnSpc>
                <a:spcPct val="150000"/>
              </a:lnSpc>
              <a:buNone/>
            </a:pPr>
            <a:endParaRPr lang="tr-TR" dirty="0" smtClean="0"/>
          </a:p>
          <a:p>
            <a:pPr marL="0" indent="0" algn="just">
              <a:lnSpc>
                <a:spcPct val="150000"/>
              </a:lnSpc>
              <a:buNone/>
            </a:pPr>
            <a:endParaRPr lang="tr-TR" dirty="0"/>
          </a:p>
        </p:txBody>
      </p:sp>
      <p:sp>
        <p:nvSpPr>
          <p:cNvPr id="5" name="Slayt Numarası Yer Tutucusu 4"/>
          <p:cNvSpPr>
            <a:spLocks noGrp="1"/>
          </p:cNvSpPr>
          <p:nvPr>
            <p:ph type="sldNum" sz="quarter" idx="12"/>
          </p:nvPr>
        </p:nvSpPr>
        <p:spPr/>
        <p:txBody>
          <a:bodyPr/>
          <a:lstStyle/>
          <a:p>
            <a:fld id="{8DB41D29-6EB5-46FF-B401-601C914D92D8}" type="slidenum">
              <a:rPr lang="tr-TR" smtClean="0"/>
              <a:t>21</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393908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smtClean="0"/>
              <a:t>SİBER ZORBALIK</a:t>
            </a:r>
            <a:endParaRPr lang="tr-TR" b="1" dirty="0"/>
          </a:p>
        </p:txBody>
      </p:sp>
      <p:sp>
        <p:nvSpPr>
          <p:cNvPr id="3" name="İçerik Yer Tutucusu 2"/>
          <p:cNvSpPr>
            <a:spLocks noGrp="1"/>
          </p:cNvSpPr>
          <p:nvPr>
            <p:ph idx="1"/>
          </p:nvPr>
        </p:nvSpPr>
        <p:spPr>
          <a:xfrm>
            <a:off x="2589212" y="1343891"/>
            <a:ext cx="8915400" cy="4567331"/>
          </a:xfrm>
        </p:spPr>
        <p:txBody>
          <a:bodyPr>
            <a:noAutofit/>
          </a:bodyPr>
          <a:lstStyle/>
          <a:p>
            <a:pPr marL="0" indent="0" algn="just">
              <a:lnSpc>
                <a:spcPct val="150000"/>
              </a:lnSpc>
              <a:buNone/>
            </a:pPr>
            <a:r>
              <a:rPr lang="tr-TR" sz="2000" dirty="0" smtClean="0"/>
              <a:t>	Siber </a:t>
            </a:r>
            <a:r>
              <a:rPr lang="tr-TR" sz="2000" dirty="0"/>
              <a:t>zorbalık ya da sanal zorbalık, birey veya grup tarafından başka bir bireye ya da gruba, bilgi ve iletişim teknolojileri aracılığı ile tehdit edici, korkutucu, onur kırıcı, iftira dolu, utandırıcı mesaj ve/ veya görüntülerin kasıtlı ve düzenli bir şekilde gönderilmesidir</a:t>
            </a:r>
            <a:r>
              <a:rPr lang="tr-TR" sz="2000" dirty="0" smtClean="0"/>
              <a:t>.</a:t>
            </a:r>
          </a:p>
          <a:p>
            <a:pPr marL="0" indent="0" algn="just">
              <a:lnSpc>
                <a:spcPct val="150000"/>
              </a:lnSpc>
              <a:buNone/>
            </a:pPr>
            <a:r>
              <a:rPr lang="tr-TR" sz="2000" dirty="0"/>
              <a:t>	Son yıllarda elektronik ve bilgisayara dayalı iletişim ve bilgi paylaşımının artması çocukların ve gençlerin sosyal iletişimini, öğrenme yöntemlerini ve eğlence biçimini oldukça değiştirmiştir. Elektronik posta, web siteleri, mesajlar, web kameralar, sohbet odaları, sosyal paylaşım siteleri gibi elektronik iletişim araçları özellikle gençlerin sosyal hayatlarının önemli bir parçası haline gelmiştir. </a:t>
            </a:r>
          </a:p>
        </p:txBody>
      </p:sp>
      <p:sp>
        <p:nvSpPr>
          <p:cNvPr id="5" name="Slayt Numarası Yer Tutucusu 4"/>
          <p:cNvSpPr>
            <a:spLocks noGrp="1"/>
          </p:cNvSpPr>
          <p:nvPr>
            <p:ph type="sldNum" sz="quarter" idx="12"/>
          </p:nvPr>
        </p:nvSpPr>
        <p:spPr/>
        <p:txBody>
          <a:bodyPr/>
          <a:lstStyle/>
          <a:p>
            <a:fld id="{8DB41D29-6EB5-46FF-B401-601C914D92D8}" type="slidenum">
              <a:rPr lang="tr-TR" smtClean="0"/>
              <a:t>3</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412140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smtClean="0"/>
              <a:t>SİBER ZORBALIK</a:t>
            </a:r>
            <a:endParaRPr lang="tr-TR" b="1" dirty="0"/>
          </a:p>
        </p:txBody>
      </p:sp>
      <p:sp>
        <p:nvSpPr>
          <p:cNvPr id="3" name="İçerik Yer Tutucusu 2"/>
          <p:cNvSpPr>
            <a:spLocks noGrp="1"/>
          </p:cNvSpPr>
          <p:nvPr>
            <p:ph idx="1"/>
          </p:nvPr>
        </p:nvSpPr>
        <p:spPr>
          <a:xfrm>
            <a:off x="2589212" y="1343891"/>
            <a:ext cx="8915400" cy="4567331"/>
          </a:xfrm>
        </p:spPr>
        <p:txBody>
          <a:bodyPr>
            <a:noAutofit/>
          </a:bodyPr>
          <a:lstStyle/>
          <a:p>
            <a:pPr marL="0" lvl="0" indent="0" algn="just">
              <a:lnSpc>
                <a:spcPct val="170000"/>
              </a:lnSpc>
              <a:buClr>
                <a:srgbClr val="353535"/>
              </a:buClr>
              <a:buNone/>
            </a:pPr>
            <a:r>
              <a:rPr lang="tr-TR" sz="2000" dirty="0" smtClean="0"/>
              <a:t>	</a:t>
            </a:r>
            <a:r>
              <a:rPr lang="tr-TR" sz="2000" dirty="0">
                <a:solidFill>
                  <a:prstClr val="black">
                    <a:lumMod val="75000"/>
                    <a:lumOff val="25000"/>
                  </a:prstClr>
                </a:solidFill>
              </a:rPr>
              <a:t>Son yıllarda çocukların ve gençlerin sosyal hayatlarının büyük çoğunluğu çevrim içidir. Çevrim içi sohbetler yüz yüze sohbetlerden daha farklıdır. Bir takım olumsuzlukları açığa çıkarmak, yüz yüze söylenemeyen şeyleri sanal ortamda söylemek daha kolay olmaktadır. Bu kolaylık, önceleri sınıf ya da okul ortamlarında yaşanan akran zorbalığının sanal âleme taşınmasına neden olmuştur</a:t>
            </a:r>
            <a:r>
              <a:rPr lang="tr-TR" sz="2000" dirty="0" smtClean="0">
                <a:solidFill>
                  <a:prstClr val="black">
                    <a:lumMod val="75000"/>
                    <a:lumOff val="25000"/>
                  </a:prstClr>
                </a:solidFill>
              </a:rPr>
              <a:t>.</a:t>
            </a:r>
            <a:endParaRPr lang="tr-TR" sz="2000" dirty="0" smtClean="0"/>
          </a:p>
          <a:p>
            <a:pPr marL="0" indent="0" algn="just">
              <a:lnSpc>
                <a:spcPct val="170000"/>
              </a:lnSpc>
              <a:buNone/>
            </a:pPr>
            <a:r>
              <a:rPr lang="tr-TR" sz="2000" dirty="0" smtClean="0"/>
              <a:t>	Teknoloji </a:t>
            </a:r>
            <a:r>
              <a:rPr lang="tr-TR" sz="2000" dirty="0"/>
              <a:t>çocuklar için büyük ve olağanüstü fırsatlar sunmaktadır. Ancak, yanlış kullanılabilmekte, siber zorbalığın mağduru olan çocuklar ve gençler için acı verici sonuçlar doğurabilmektedir. </a:t>
            </a:r>
            <a:endParaRPr lang="tr-TR" sz="2000" dirty="0" smtClean="0"/>
          </a:p>
          <a:p>
            <a:pPr marL="0" indent="0" algn="just">
              <a:lnSpc>
                <a:spcPct val="170000"/>
              </a:lnSpc>
              <a:buNone/>
            </a:pPr>
            <a:r>
              <a:rPr lang="tr-TR" sz="2000" dirty="0"/>
              <a:t>			</a:t>
            </a:r>
          </a:p>
        </p:txBody>
      </p:sp>
      <p:sp>
        <p:nvSpPr>
          <p:cNvPr id="5" name="Slayt Numarası Yer Tutucusu 4"/>
          <p:cNvSpPr>
            <a:spLocks noGrp="1"/>
          </p:cNvSpPr>
          <p:nvPr>
            <p:ph type="sldNum" sz="quarter" idx="12"/>
          </p:nvPr>
        </p:nvSpPr>
        <p:spPr/>
        <p:txBody>
          <a:bodyPr/>
          <a:lstStyle/>
          <a:p>
            <a:fld id="{8DB41D29-6EB5-46FF-B401-601C914D92D8}" type="slidenum">
              <a:rPr lang="tr-TR" smtClean="0"/>
              <a:t>4</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675887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smtClean="0"/>
              <a:t>SİBER ZORBALIK</a:t>
            </a:r>
            <a:endParaRPr lang="tr-TR" b="1" dirty="0"/>
          </a:p>
        </p:txBody>
      </p:sp>
      <p:sp>
        <p:nvSpPr>
          <p:cNvPr id="3" name="İçerik Yer Tutucusu 2"/>
          <p:cNvSpPr>
            <a:spLocks noGrp="1"/>
          </p:cNvSpPr>
          <p:nvPr>
            <p:ph idx="1"/>
          </p:nvPr>
        </p:nvSpPr>
        <p:spPr>
          <a:xfrm>
            <a:off x="2589212" y="1343891"/>
            <a:ext cx="8915400" cy="4567331"/>
          </a:xfrm>
        </p:spPr>
        <p:txBody>
          <a:bodyPr>
            <a:noAutofit/>
          </a:bodyPr>
          <a:lstStyle/>
          <a:p>
            <a:pPr marL="0" lvl="0" indent="0" algn="just">
              <a:lnSpc>
                <a:spcPct val="170000"/>
              </a:lnSpc>
              <a:buClr>
                <a:srgbClr val="353535"/>
              </a:buClr>
              <a:buNone/>
            </a:pPr>
            <a:r>
              <a:rPr lang="tr-TR" sz="2000" dirty="0" smtClean="0"/>
              <a:t>	</a:t>
            </a:r>
            <a:r>
              <a:rPr lang="tr-TR" sz="2000" dirty="0">
                <a:solidFill>
                  <a:prstClr val="black">
                    <a:lumMod val="75000"/>
                    <a:lumOff val="25000"/>
                  </a:prstClr>
                </a:solidFill>
              </a:rPr>
              <a:t>Siber zorbalık doğası gereği birçok çevrim içi tanık içerir ve kolaylıkla kontrolden çıkabilir. Özellikle küçük çocuklarda yıkıcı etkileri olmaktadır. </a:t>
            </a:r>
            <a:endParaRPr lang="tr-TR" sz="2000" dirty="0" smtClean="0"/>
          </a:p>
          <a:p>
            <a:pPr marL="0" indent="0" algn="just">
              <a:lnSpc>
                <a:spcPct val="150000"/>
              </a:lnSpc>
              <a:buNone/>
            </a:pPr>
            <a:r>
              <a:rPr lang="tr-TR" sz="2000" dirty="0" smtClean="0"/>
              <a:t>Siber </a:t>
            </a:r>
            <a:r>
              <a:rPr lang="tr-TR" sz="2000" dirty="0"/>
              <a:t>zorbalık doğası gereği birçok çevrim içi tanık içerir ve kolaylıkla kontrolden çıkabilir. Özellikle küçük çocuklarda yıkıcı etkileri olmaktadır. </a:t>
            </a:r>
            <a:endParaRPr lang="tr-TR" sz="2000" dirty="0" smtClean="0"/>
          </a:p>
          <a:p>
            <a:pPr marL="0" indent="0" algn="just">
              <a:lnSpc>
                <a:spcPct val="150000"/>
              </a:lnSpc>
              <a:buNone/>
            </a:pPr>
            <a:r>
              <a:rPr lang="tr-TR" sz="2000" dirty="0"/>
              <a:t>	</a:t>
            </a:r>
            <a:r>
              <a:rPr lang="tr-TR" sz="2000" dirty="0" smtClean="0"/>
              <a:t>Siber </a:t>
            </a:r>
            <a:r>
              <a:rPr lang="tr-TR" sz="2000" dirty="0"/>
              <a:t>zorbalıkla baş edebilmenin en etkili yolu gerçekleşmeden önlemektir. Çocuklarını siber zorbalıktan korumak ve/ veya çocuklarının siber zorba olmamalarını sağlamak konusunda ailelere büyük sorumluluk </a:t>
            </a:r>
            <a:r>
              <a:rPr lang="tr-TR" sz="2000" dirty="0" smtClean="0"/>
              <a:t>düşmektedir.</a:t>
            </a:r>
          </a:p>
          <a:p>
            <a:pPr marL="0" indent="0" algn="just">
              <a:lnSpc>
                <a:spcPct val="150000"/>
              </a:lnSpc>
              <a:buNone/>
            </a:pPr>
            <a:r>
              <a:rPr lang="tr-TR" sz="2000" dirty="0"/>
              <a:t>	</a:t>
            </a:r>
          </a:p>
        </p:txBody>
      </p:sp>
      <p:sp>
        <p:nvSpPr>
          <p:cNvPr id="5" name="Slayt Numarası Yer Tutucusu 4"/>
          <p:cNvSpPr>
            <a:spLocks noGrp="1"/>
          </p:cNvSpPr>
          <p:nvPr>
            <p:ph type="sldNum" sz="quarter" idx="12"/>
          </p:nvPr>
        </p:nvSpPr>
        <p:spPr/>
        <p:txBody>
          <a:bodyPr/>
          <a:lstStyle/>
          <a:p>
            <a:fld id="{8DB41D29-6EB5-46FF-B401-601C914D92D8}" type="slidenum">
              <a:rPr lang="tr-TR" smtClean="0"/>
              <a:t>5</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933256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smtClean="0"/>
              <a:t>SİBER ZORBALIK</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marL="0" lvl="0" indent="0" algn="just">
              <a:lnSpc>
                <a:spcPct val="170000"/>
              </a:lnSpc>
              <a:buClr>
                <a:srgbClr val="353535"/>
              </a:buClr>
              <a:buNone/>
            </a:pPr>
            <a:r>
              <a:rPr lang="tr-TR" sz="2000" dirty="0" smtClean="0"/>
              <a:t>	Aileler </a:t>
            </a:r>
            <a:r>
              <a:rPr lang="tr-TR" sz="2000" dirty="0"/>
              <a:t>ve bakıcılar çocukların mağdur, fail ya da izleyici olarak çeşitli şekillerde siber zorbalığa maruz kaldıklarını bilmelidirler. Siber zorbalık doğası gereği birçok çevrim içi tanık içerir ve kolaylıkla kontrolden çıkabilir. Özellikle küçük çocuklarda yıkıcı etkileri olmaktadır. </a:t>
            </a:r>
            <a:endParaRPr lang="tr-TR" sz="2000" dirty="0" smtClean="0"/>
          </a:p>
          <a:p>
            <a:pPr marL="0" indent="0" algn="just">
              <a:lnSpc>
                <a:spcPct val="150000"/>
              </a:lnSpc>
              <a:buNone/>
            </a:pPr>
            <a:r>
              <a:rPr lang="tr-TR" sz="2000" dirty="0"/>
              <a:t>	</a:t>
            </a:r>
            <a:r>
              <a:rPr lang="tr-TR" sz="2000" dirty="0" smtClean="0"/>
              <a:t>Aileler </a:t>
            </a:r>
            <a:r>
              <a:rPr lang="tr-TR" sz="2000" dirty="0"/>
              <a:t>çocukların ve gençlerin birbirleri ile nasıl iletişim kurduklarını, iletişim kurma yollarını ve içerdiği riskleri anlamalıdırlar. Çocuğa teknolojiyi kullanmamasını söylemek siber zorbalıktan korumanın yolu değildir.</a:t>
            </a:r>
          </a:p>
        </p:txBody>
      </p:sp>
      <p:sp>
        <p:nvSpPr>
          <p:cNvPr id="5" name="Slayt Numarası Yer Tutucusu 4"/>
          <p:cNvSpPr>
            <a:spLocks noGrp="1"/>
          </p:cNvSpPr>
          <p:nvPr>
            <p:ph type="sldNum" sz="quarter" idx="12"/>
          </p:nvPr>
        </p:nvSpPr>
        <p:spPr/>
        <p:txBody>
          <a:bodyPr/>
          <a:lstStyle/>
          <a:p>
            <a:fld id="{8DB41D29-6EB5-46FF-B401-601C914D92D8}" type="slidenum">
              <a:rPr lang="tr-TR" smtClean="0"/>
              <a:t>6</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2015775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a:t>NE YAPABİLİRSİNİZ?</a:t>
            </a:r>
            <a:endParaRPr lang="tr-TR" b="1" dirty="0"/>
          </a:p>
        </p:txBody>
      </p:sp>
      <p:sp>
        <p:nvSpPr>
          <p:cNvPr id="3" name="İçerik Yer Tutucusu 2"/>
          <p:cNvSpPr>
            <a:spLocks noGrp="1"/>
          </p:cNvSpPr>
          <p:nvPr>
            <p:ph idx="1"/>
          </p:nvPr>
        </p:nvSpPr>
        <p:spPr>
          <a:xfrm>
            <a:off x="2589212" y="1343891"/>
            <a:ext cx="8915400" cy="4567331"/>
          </a:xfrm>
        </p:spPr>
        <p:txBody>
          <a:bodyPr>
            <a:noAutofit/>
          </a:bodyPr>
          <a:lstStyle/>
          <a:p>
            <a:pPr marL="0" indent="0" algn="just">
              <a:lnSpc>
                <a:spcPct val="150000"/>
              </a:lnSpc>
              <a:buNone/>
            </a:pPr>
            <a:r>
              <a:rPr lang="tr-TR" sz="2000" dirty="0"/>
              <a:t>	Siber zorbalığa maruz kalmanın bariz bir şekilde belli olan bir belirtisi yoktur. Ancak, çocuğunuzun davranışlarındaki değişimlere dikkat etmelisiniz. </a:t>
            </a:r>
            <a:r>
              <a:rPr lang="tr-TR" sz="2000" dirty="0" smtClean="0"/>
              <a:t>Örneğin</a:t>
            </a:r>
            <a:r>
              <a:rPr lang="tr-TR" sz="2000" dirty="0"/>
              <a:t>; </a:t>
            </a:r>
          </a:p>
          <a:p>
            <a:pPr algn="just">
              <a:lnSpc>
                <a:spcPct val="150000"/>
              </a:lnSpc>
              <a:buFont typeface="Wingdings" panose="05000000000000000000" pitchFamily="2" charset="2"/>
              <a:buChar char="Ø"/>
            </a:pPr>
            <a:r>
              <a:rPr lang="tr-TR" sz="2000" dirty="0" smtClean="0"/>
              <a:t>İnternet </a:t>
            </a:r>
            <a:r>
              <a:rPr lang="tr-TR" sz="2000" dirty="0"/>
              <a:t>ya da akıllı telefon kullandıktan sonra gergin oluyor </a:t>
            </a:r>
            <a:r>
              <a:rPr lang="tr-TR" sz="2000" dirty="0" smtClean="0"/>
              <a:t>mu?</a:t>
            </a:r>
          </a:p>
          <a:p>
            <a:pPr algn="just">
              <a:lnSpc>
                <a:spcPct val="150000"/>
              </a:lnSpc>
              <a:buFont typeface="Wingdings" panose="05000000000000000000" pitchFamily="2" charset="2"/>
              <a:buChar char="Ø"/>
            </a:pPr>
            <a:r>
              <a:rPr lang="tr-TR" sz="2000" dirty="0" smtClean="0"/>
              <a:t>Çevrim </a:t>
            </a:r>
            <a:r>
              <a:rPr lang="tr-TR" sz="2000" dirty="0"/>
              <a:t>içi etkinlikleri ve cep telefonu kullanımı hakkında konuşmaya isteksiz </a:t>
            </a:r>
            <a:r>
              <a:rPr lang="tr-TR" sz="2000" dirty="0" smtClean="0"/>
              <a:t>mi?</a:t>
            </a:r>
          </a:p>
          <a:p>
            <a:pPr algn="just">
              <a:lnSpc>
                <a:spcPct val="150000"/>
              </a:lnSpc>
              <a:buFont typeface="Wingdings" panose="05000000000000000000" pitchFamily="2" charset="2"/>
              <a:buChar char="Ø"/>
            </a:pPr>
            <a:r>
              <a:rPr lang="tr-TR" sz="2000" dirty="0" smtClean="0"/>
              <a:t>Siz </a:t>
            </a:r>
            <a:r>
              <a:rPr lang="tr-TR" sz="2000" dirty="0"/>
              <a:t>yanına geldiğinizde mesajları saklıyor </a:t>
            </a:r>
            <a:r>
              <a:rPr lang="tr-TR" sz="2000" dirty="0" smtClean="0"/>
              <a:t>mu?</a:t>
            </a:r>
          </a:p>
          <a:p>
            <a:pPr algn="just">
              <a:lnSpc>
                <a:spcPct val="150000"/>
              </a:lnSpc>
              <a:buFont typeface="Wingdings" panose="05000000000000000000" pitchFamily="2" charset="2"/>
              <a:buChar char="Ø"/>
            </a:pPr>
            <a:r>
              <a:rPr lang="tr-TR" sz="2000" dirty="0" smtClean="0"/>
              <a:t>Mesaj </a:t>
            </a:r>
            <a:r>
              <a:rPr lang="tr-TR" sz="2000" dirty="0"/>
              <a:t>atmaya, oyun oynamaya ya da sosyal medya kullanımına çok fazla ya da çok az mı zaman </a:t>
            </a:r>
            <a:r>
              <a:rPr lang="tr-TR" sz="2000" dirty="0" smtClean="0"/>
              <a:t>ayırıyor?</a:t>
            </a:r>
          </a:p>
        </p:txBody>
      </p:sp>
      <p:sp>
        <p:nvSpPr>
          <p:cNvPr id="5" name="Slayt Numarası Yer Tutucusu 4"/>
          <p:cNvSpPr>
            <a:spLocks noGrp="1"/>
          </p:cNvSpPr>
          <p:nvPr>
            <p:ph type="sldNum" sz="quarter" idx="12"/>
          </p:nvPr>
        </p:nvSpPr>
        <p:spPr/>
        <p:txBody>
          <a:bodyPr/>
          <a:lstStyle/>
          <a:p>
            <a:fld id="{8DB41D29-6EB5-46FF-B401-601C914D92D8}" type="slidenum">
              <a:rPr lang="tr-TR" smtClean="0"/>
              <a:t>7</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049331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a:t>NE YAPABİLİRSİNİZ?</a:t>
            </a:r>
            <a:endParaRPr lang="tr-TR" b="1" dirty="0"/>
          </a:p>
        </p:txBody>
      </p:sp>
      <p:sp>
        <p:nvSpPr>
          <p:cNvPr id="3" name="İçerik Yer Tutucusu 2"/>
          <p:cNvSpPr>
            <a:spLocks noGrp="1"/>
          </p:cNvSpPr>
          <p:nvPr>
            <p:ph idx="1"/>
          </p:nvPr>
        </p:nvSpPr>
        <p:spPr>
          <a:xfrm>
            <a:off x="2589212" y="1343891"/>
            <a:ext cx="8915400" cy="4567331"/>
          </a:xfrm>
        </p:spPr>
        <p:txBody>
          <a:bodyPr>
            <a:noAutofit/>
          </a:bodyPr>
          <a:lstStyle/>
          <a:p>
            <a:pPr algn="just">
              <a:lnSpc>
                <a:spcPct val="150000"/>
              </a:lnSpc>
              <a:buFont typeface="Wingdings" panose="05000000000000000000" pitchFamily="2" charset="2"/>
              <a:buChar char="Ø"/>
            </a:pPr>
            <a:r>
              <a:rPr lang="tr-TR" sz="2000" dirty="0" smtClean="0"/>
              <a:t>Mesajlaştıktan </a:t>
            </a:r>
            <a:r>
              <a:rPr lang="tr-TR" sz="2000" dirty="0"/>
              <a:t>ya da çevrim içi olduktan sonra içine kapanık, sarsılmış, şaşkın ve üzgün görünüyor </a:t>
            </a:r>
            <a:r>
              <a:rPr lang="tr-TR" sz="2000" dirty="0" smtClean="0"/>
              <a:t>mu?</a:t>
            </a:r>
          </a:p>
          <a:p>
            <a:pPr algn="just">
              <a:lnSpc>
                <a:spcPct val="150000"/>
              </a:lnSpc>
              <a:buFont typeface="Wingdings" panose="05000000000000000000" pitchFamily="2" charset="2"/>
              <a:buChar char="Ø"/>
            </a:pPr>
            <a:r>
              <a:rPr lang="tr-TR" sz="2000" dirty="0" smtClean="0"/>
              <a:t>Okula </a:t>
            </a:r>
            <a:r>
              <a:rPr lang="tr-TR" sz="2000" dirty="0"/>
              <a:t>gitmekten ve/veya arkadaşlarıyla görüşmekten kaçınıyor mu? </a:t>
            </a:r>
          </a:p>
          <a:p>
            <a:pPr algn="just">
              <a:lnSpc>
                <a:spcPct val="150000"/>
              </a:lnSpc>
              <a:buFont typeface="Wingdings" panose="05000000000000000000" pitchFamily="2" charset="2"/>
              <a:buChar char="Ø"/>
            </a:pPr>
            <a:r>
              <a:rPr lang="tr-TR" sz="2000" dirty="0" smtClean="0"/>
              <a:t>Önceden </a:t>
            </a:r>
            <a:r>
              <a:rPr lang="tr-TR" sz="2000" dirty="0"/>
              <a:t>keyif aldığı sosyal ortamlardan kaçınıyor </a:t>
            </a:r>
            <a:r>
              <a:rPr lang="tr-TR" sz="2000" dirty="0" smtClean="0"/>
              <a:t>mu?</a:t>
            </a:r>
          </a:p>
          <a:p>
            <a:pPr algn="just">
              <a:lnSpc>
                <a:spcPct val="150000"/>
              </a:lnSpc>
              <a:buFont typeface="Wingdings" panose="05000000000000000000" pitchFamily="2" charset="2"/>
              <a:buChar char="Ø"/>
            </a:pPr>
            <a:r>
              <a:rPr lang="tr-TR" sz="2000" dirty="0" smtClean="0"/>
              <a:t>Uyumakta </a:t>
            </a:r>
            <a:r>
              <a:rPr lang="tr-TR" sz="2000" dirty="0"/>
              <a:t>zorluk çekiyor </a:t>
            </a:r>
            <a:r>
              <a:rPr lang="tr-TR" sz="2000" dirty="0" smtClean="0"/>
              <a:t>mu?</a:t>
            </a:r>
          </a:p>
          <a:p>
            <a:pPr algn="just">
              <a:lnSpc>
                <a:spcPct val="150000"/>
              </a:lnSpc>
              <a:buFont typeface="Wingdings" panose="05000000000000000000" pitchFamily="2" charset="2"/>
              <a:buChar char="Ø"/>
            </a:pPr>
            <a:r>
              <a:rPr lang="tr-TR" sz="2000" dirty="0" smtClean="0"/>
              <a:t>Öz </a:t>
            </a:r>
            <a:r>
              <a:rPr lang="tr-TR" sz="2000" dirty="0"/>
              <a:t>güveni </a:t>
            </a:r>
            <a:r>
              <a:rPr lang="tr-TR" sz="2000" dirty="0" smtClean="0"/>
              <a:t>azaldı </a:t>
            </a:r>
            <a:r>
              <a:rPr lang="tr-TR" sz="2000" dirty="0"/>
              <a:t>mı</a:t>
            </a:r>
            <a:r>
              <a:rPr lang="tr-TR" sz="2000" dirty="0" smtClean="0"/>
              <a:t>?</a:t>
            </a:r>
          </a:p>
          <a:p>
            <a:pPr marL="0" indent="0" algn="just">
              <a:lnSpc>
                <a:spcPct val="150000"/>
              </a:lnSpc>
              <a:buNone/>
            </a:pPr>
            <a:r>
              <a:rPr lang="tr-TR" sz="2000" dirty="0"/>
              <a:t>	Şüphelendiğiniz bir durum oluştuğunda çocuğunuzla sakin ve destekleyici şekilde konuşmalı ve okul rehber öğretmeninden yardım almalısınız.</a:t>
            </a:r>
          </a:p>
        </p:txBody>
      </p:sp>
      <p:sp>
        <p:nvSpPr>
          <p:cNvPr id="5" name="Slayt Numarası Yer Tutucusu 4"/>
          <p:cNvSpPr>
            <a:spLocks noGrp="1"/>
          </p:cNvSpPr>
          <p:nvPr>
            <p:ph type="sldNum" sz="quarter" idx="12"/>
          </p:nvPr>
        </p:nvSpPr>
        <p:spPr/>
        <p:txBody>
          <a:bodyPr/>
          <a:lstStyle/>
          <a:p>
            <a:fld id="{8DB41D29-6EB5-46FF-B401-601C914D92D8}" type="slidenum">
              <a:rPr lang="tr-TR" smtClean="0"/>
              <a:t>8</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2367395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fontScale="90000"/>
          </a:bodyPr>
          <a:lstStyle/>
          <a:p>
            <a:r>
              <a:rPr lang="tr-TR" b="1" dirty="0"/>
              <a:t>ÇOCUĞUNUZ SİBER ZORBALIK KURBANIYSA;</a:t>
            </a:r>
            <a:endParaRPr lang="tr-TR" b="1" dirty="0"/>
          </a:p>
        </p:txBody>
      </p:sp>
      <p:sp>
        <p:nvSpPr>
          <p:cNvPr id="3" name="İçerik Yer Tutucusu 2"/>
          <p:cNvSpPr>
            <a:spLocks noGrp="1"/>
          </p:cNvSpPr>
          <p:nvPr>
            <p:ph idx="1"/>
          </p:nvPr>
        </p:nvSpPr>
        <p:spPr>
          <a:xfrm>
            <a:off x="2589212" y="1343891"/>
            <a:ext cx="8915400" cy="4567331"/>
          </a:xfrm>
        </p:spPr>
        <p:txBody>
          <a:bodyPr>
            <a:normAutofit/>
          </a:bodyPr>
          <a:lstStyle/>
          <a:p>
            <a:pPr marL="0" indent="0" algn="just">
              <a:lnSpc>
                <a:spcPct val="150000"/>
              </a:lnSpc>
              <a:buNone/>
            </a:pPr>
            <a:r>
              <a:rPr lang="tr-TR" sz="2000" dirty="0" smtClean="0"/>
              <a:t>	Gelen </a:t>
            </a:r>
            <a:r>
              <a:rPr lang="tr-TR" sz="2000" dirty="0"/>
              <a:t>mesaj ve/veya görüntüleri kayıt etmeli, çıktısını almalı ve saklamalısınız. Zorbalığı ilgili yerlere bildirmelisiniz. Zorbayı engellemelisiniz, misilleme yapmamalı ve cevap vermemelisiniz. Ancak yapılacak en önemli şey, çocuğunuzla neler olup bittiği hakkında konuşmalı, olanlar hakkında ne düşündüğünü, nasıl hissettiğini anlamaya çalışmalısınız. Çocuğunuza bunun onun hatası olmadığını belirtmeli ve çocuğunuzu çözüm sürecine dâhil etmelisiniz. Çünkü asıl amacınız onun sarsılmış olabilecek öz güvenini güçlendirmek, fiziksel ve/veya duygusal güven duygusu kazanmasına yardımcı olmaktır.</a:t>
            </a:r>
          </a:p>
        </p:txBody>
      </p:sp>
      <p:sp>
        <p:nvSpPr>
          <p:cNvPr id="5" name="Slayt Numarası Yer Tutucusu 4"/>
          <p:cNvSpPr>
            <a:spLocks noGrp="1"/>
          </p:cNvSpPr>
          <p:nvPr>
            <p:ph type="sldNum" sz="quarter" idx="12"/>
          </p:nvPr>
        </p:nvSpPr>
        <p:spPr/>
        <p:txBody>
          <a:bodyPr/>
          <a:lstStyle/>
          <a:p>
            <a:fld id="{8DB41D29-6EB5-46FF-B401-601C914D92D8}" type="slidenum">
              <a:rPr lang="tr-TR" smtClean="0"/>
              <a:t>9</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659286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258</TotalTime>
  <Words>352</Words>
  <Application>Microsoft Office PowerPoint</Application>
  <PresentationFormat>Geniş ekran</PresentationFormat>
  <Paragraphs>116</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Century Gothic</vt:lpstr>
      <vt:lpstr>Wingdings</vt:lpstr>
      <vt:lpstr>Wingdings 3</vt:lpstr>
      <vt:lpstr>Duman</vt:lpstr>
      <vt:lpstr> KARATAY REHBERLİK VE ARAŞTIRMA MERKEZİ </vt:lpstr>
      <vt:lpstr>SİBER ZORBALIK</vt:lpstr>
      <vt:lpstr>SİBER ZORBALIK</vt:lpstr>
      <vt:lpstr>SİBER ZORBALIK</vt:lpstr>
      <vt:lpstr>SİBER ZORBALIK</vt:lpstr>
      <vt:lpstr>SİBER ZORBALIK</vt:lpstr>
      <vt:lpstr>NE YAPABİLİRSİNİZ?</vt:lpstr>
      <vt:lpstr>NE YAPABİLİRSİNİZ?</vt:lpstr>
      <vt:lpstr>ÇOCUĞUNUZ SİBER ZORBALIK KURBANIYSA;</vt:lpstr>
      <vt:lpstr>ÇOCUĞUNUZ SİBER ZORBALIK YAPIYORSA;</vt:lpstr>
      <vt:lpstr>1. Bilgi Sahibi Olun </vt:lpstr>
      <vt:lpstr>2. Çocuğunuzla konuşun </vt:lpstr>
      <vt:lpstr>2. Çocuğunuzla konuşun </vt:lpstr>
      <vt:lpstr>3. Sınır koyun</vt:lpstr>
      <vt:lpstr>4.Hatırlatmalarda ve tavsiyelerde bulunun</vt:lpstr>
      <vt:lpstr>4.Hatırlatmalarda ve tavsiyelerde bulunun</vt:lpstr>
      <vt:lpstr>4.Hatırlatmalarda ve tavsiyelerde bulunun</vt:lpstr>
      <vt:lpstr>4.Hatırlatmalarda ve tavsiyelerde bulunun</vt:lpstr>
      <vt:lpstr>5. Bildirin</vt:lpstr>
      <vt:lpstr>6. Çocuğunuzun çözümün parçası olmasını sağlayın </vt:lpstr>
      <vt:lpstr>6. Çocuğunuzun çözümün parçası olmasını sağlayın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48</cp:revision>
  <dcterms:created xsi:type="dcterms:W3CDTF">2022-01-21T07:08:21Z</dcterms:created>
  <dcterms:modified xsi:type="dcterms:W3CDTF">2022-01-24T12:25:43Z</dcterms:modified>
</cp:coreProperties>
</file>