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1" r:id="rId19"/>
    <p:sldId id="282" r:id="rId20"/>
    <p:sldId id="283" r:id="rId21"/>
    <p:sldId id="284" r:id="rId22"/>
    <p:sldId id="286" r:id="rId23"/>
    <p:sldId id="285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31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47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66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35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08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14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48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37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43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10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04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A065-827C-4822-BE2F-67C66C9F0B7B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637E-61EF-4052-A49D-1750DB60F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77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 txBox="1">
            <a:spLocks noGrp="1"/>
          </p:cNvSpPr>
          <p:nvPr>
            <p:ph type="ctrTitle"/>
          </p:nvPr>
        </p:nvSpPr>
        <p:spPr>
          <a:xfrm>
            <a:off x="1524000" y="89683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r>
              <a:rPr lang="tr-TR" sz="1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tr-TR" sz="1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2022</a:t>
            </a:r>
            <a:endParaRPr lang="tr-TR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LİSELERE GEÇİŞ SİSTEMİ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064514" y="6084608"/>
            <a:ext cx="406297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www.karatayram.meb.k12.tr</a:t>
            </a:r>
            <a:endParaRPr lang="tr-TR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9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88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SINAV KAÇ OTURUM OLACAK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?</a:t>
            </a:r>
            <a:endParaRPr lang="vi-VN" dirty="0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6206836" y="3312999"/>
            <a:ext cx="446116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40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65612"/>
            <a:ext cx="4412362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404664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SINAV SÜRESİ VE BAŞLAMA SAATİ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?</a:t>
            </a:r>
            <a:endParaRPr lang="vi-VN" dirty="0"/>
          </a:p>
        </p:txBody>
      </p:sp>
      <p:graphicFrame>
        <p:nvGraphicFramePr>
          <p:cNvPr id="6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42469"/>
              </p:ext>
            </p:extLst>
          </p:nvPr>
        </p:nvGraphicFramePr>
        <p:xfrm>
          <a:off x="1524000" y="4262203"/>
          <a:ext cx="9144000" cy="17719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73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</a:t>
                      </a:r>
                      <a:r>
                        <a:rPr lang="tr-TR" sz="2000" b="1" dirty="0" smtClean="0"/>
                        <a:t>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4157"/>
              </p:ext>
            </p:extLst>
          </p:nvPr>
        </p:nvGraphicFramePr>
        <p:xfrm>
          <a:off x="1524000" y="1448869"/>
          <a:ext cx="9144000" cy="2561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1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644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935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842">
                <a:tc>
                  <a:txBody>
                    <a:bodyPr/>
                    <a:lstStyle/>
                    <a:p>
                      <a:r>
                        <a:rPr lang="tr-TR" b="1" dirty="0"/>
                        <a:t>Din </a:t>
                      </a:r>
                      <a:r>
                        <a:rPr lang="tr-TR" b="1" dirty="0" smtClean="0"/>
                        <a:t>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1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122363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SINAV ZORUNLU MU?</a:t>
            </a: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1524000" y="2877908"/>
            <a:ext cx="914400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40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0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2105" y="1042284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4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tr-TR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KURALLARI</a:t>
            </a:r>
            <a:endParaRPr lang="vi-VN" sz="42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1502105" y="1834372"/>
            <a:ext cx="9144000" cy="418576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endParaRPr lang="tr-TR" sz="2200" dirty="0" smtClean="0">
              <a:solidFill>
                <a:schemeClr val="tx1"/>
              </a:solidFill>
              <a:latin typeface="+mn-lt"/>
              <a:ea typeface="Roboto Condensed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Geçerli 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kimlik belgesi yanında olmayan öğrenciler sınava </a:t>
            </a: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alınmayacaktır.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Öğrenciler 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sınava gelirken yanlarında geçerli kimlik </a:t>
            </a: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ile 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en az iki adet koyu siyah ve yumuşak kurşun kalem, kalemtıraş ve leke bırakmayan yumuşak silgi </a:t>
            </a: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bulunduracaktır.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200" dirty="0">
              <a:solidFill>
                <a:schemeClr val="tx1"/>
              </a:solidFill>
              <a:latin typeface="+mn-lt"/>
              <a:ea typeface="Roboto Condensed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</a:rPr>
              <a:t>Öğrenciler </a:t>
            </a:r>
            <a:r>
              <a:rPr lang="tr-TR" sz="2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</a:rPr>
              <a:t>sınava şeffaf şişe içinde su </a:t>
            </a:r>
            <a:r>
              <a:rPr lang="tr-TR" sz="2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</a:rPr>
              <a:t>götürebilir.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15 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dakikadan sonra gelen </a:t>
            </a: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öğrenciler 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sınava </a:t>
            </a: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alınmaz.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20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Öğrenciler </a:t>
            </a: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sınavın </a:t>
            </a:r>
            <a:r>
              <a:rPr lang="tr-TR" sz="2200" dirty="0">
                <a:solidFill>
                  <a:schemeClr val="tx1"/>
                </a:solidFill>
                <a:latin typeface="+mn-lt"/>
              </a:rPr>
              <a:t>ilk 30 ve son 15 dakikasında sınav salonundan </a:t>
            </a:r>
            <a:r>
              <a:rPr lang="tr-TR" sz="2200" dirty="0" smtClean="0">
                <a:solidFill>
                  <a:schemeClr val="tx1"/>
                </a:solidFill>
                <a:latin typeface="+mn-lt"/>
              </a:rPr>
              <a:t>çıkamazlar.</a:t>
            </a:r>
          </a:p>
        </p:txBody>
      </p:sp>
    </p:spTree>
    <p:extLst>
      <p:ext uri="{BB962C8B-B14F-4D97-AF65-F5344CB8AC3E}">
        <p14:creationId xmlns:p14="http://schemas.microsoft.com/office/powerpoint/2010/main" val="116134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122363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SINAVLA ÖĞRENCİ ALAN LİSELERE TERCİH İŞLEMLERİ</a:t>
            </a:r>
            <a:endParaRPr lang="vi-VN" sz="32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1524000" y="2315914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Sınavla öğrenci alan okullardan en fazla </a:t>
            </a:r>
            <a:r>
              <a:rPr lang="tr-TR" sz="4200" b="1" dirty="0">
                <a:solidFill>
                  <a:srgbClr val="C00000"/>
                </a:solidFill>
                <a:latin typeface="+mj-lt"/>
                <a:ea typeface="Roboto Condensed" panose="02000000000000000000" pitchFamily="2" charset="0"/>
              </a:rPr>
              <a:t>10</a:t>
            </a:r>
            <a:r>
              <a:rPr lang="tr-TR" sz="36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 okul tercih edilecek.</a:t>
            </a:r>
            <a:endParaRPr lang="en-US" sz="36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1524000" y="4153714"/>
            <a:ext cx="9144000" cy="1785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dirty="0">
                <a:solidFill>
                  <a:srgbClr val="C00000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36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36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24000" y="2426672"/>
            <a:ext cx="3795680" cy="32751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122363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YEREL YERLEŞTİRME NASIL OLACAK?</a:t>
            </a:r>
            <a:endParaRPr lang="vi-VN" dirty="0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5458691" y="3008568"/>
            <a:ext cx="5306291" cy="172354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600" dirty="0" smtClean="0">
                <a:solidFill>
                  <a:schemeClr val="tx1"/>
                </a:solidFill>
              </a:rPr>
              <a:t>	Okulların türü, okulların kontenjanı, okulların bulundukları yere göre ortaöğretim kayıt alanları oluşturulacak.</a:t>
            </a:r>
            <a:endParaRPr lang="en-US" sz="26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1135702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TERCİHLER NASIL YAPILACAK?</a:t>
            </a:r>
            <a:endParaRPr lang="vi-VN" dirty="0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5375564" y="2297085"/>
            <a:ext cx="5292436" cy="350865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000" b="1" dirty="0">
                <a:solidFill>
                  <a:srgbClr val="C00000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0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0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</a:t>
            </a:r>
            <a:r>
              <a:rPr lang="tr-TR" sz="2000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97085"/>
            <a:ext cx="3740727" cy="29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1135702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YEREL YERLEŞTİRME NASIL OLACAK?</a:t>
            </a:r>
            <a:endParaRPr lang="vi-VN" sz="4000" dirty="0"/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5347855" y="2548797"/>
            <a:ext cx="5292436" cy="317009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200" dirty="0" smtClean="0">
                <a:solidFill>
                  <a:schemeClr val="tx1"/>
                </a:solidFill>
              </a:rPr>
              <a:t>1- Öğrencinin </a:t>
            </a:r>
            <a:r>
              <a:rPr lang="tr-TR" sz="2200" dirty="0">
                <a:solidFill>
                  <a:schemeClr val="tx1"/>
                </a:solidFill>
              </a:rPr>
              <a:t>İkamet Adresi,</a:t>
            </a:r>
          </a:p>
          <a:p>
            <a:pPr algn="just"/>
            <a:r>
              <a:rPr lang="tr-TR" sz="2200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2- Ortaöğretim </a:t>
            </a:r>
            <a:r>
              <a:rPr lang="tr-TR" sz="2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Başarı Puanı,</a:t>
            </a:r>
          </a:p>
          <a:p>
            <a:pPr algn="just"/>
            <a:r>
              <a:rPr lang="tr-TR" sz="2200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3- 8</a:t>
            </a:r>
            <a:r>
              <a:rPr lang="tr-TR" sz="2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. Sınıf Özürsüz Devamsızlık,</a:t>
            </a:r>
          </a:p>
          <a:p>
            <a:pPr algn="just"/>
            <a:r>
              <a:rPr lang="tr-TR" sz="2200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4- Yıl </a:t>
            </a:r>
            <a:r>
              <a:rPr lang="tr-TR" sz="2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Sonu Başarı Puanı Üstünlüğü (Sırasıyla 8,7 ve 6. sınıf)</a:t>
            </a:r>
          </a:p>
          <a:p>
            <a:pPr algn="just"/>
            <a:endParaRPr lang="tr-TR" sz="22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</a:p>
          <a:p>
            <a:pPr algn="just"/>
            <a:endParaRPr lang="tr-TR" sz="22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endParaRPr lang="en-US" sz="22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399309" y="2225632"/>
            <a:ext cx="3716923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560512" y="3256683"/>
            <a:ext cx="3394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YEREL YERLEŞTİRMEDE </a:t>
            </a:r>
          </a:p>
          <a:p>
            <a:pPr algn="ctr"/>
            <a:r>
              <a:rPr lang="tr-T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25385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1135702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YEREL YERLEŞTİRMEDE ÖNCELİK?</a:t>
            </a:r>
            <a:endParaRPr lang="vi-VN" sz="4000" dirty="0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316088" y="2174011"/>
            <a:ext cx="8351912" cy="147732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200" dirty="0">
                <a:solidFill>
                  <a:schemeClr val="tx1"/>
                </a:solidFill>
                <a:latin typeface="+mn-lt"/>
              </a:rPr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200" b="1" i="1" dirty="0">
              <a:solidFill>
                <a:schemeClr val="tx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524000" y="2258609"/>
            <a:ext cx="59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541986" y="3741116"/>
            <a:ext cx="59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9" name="Title 13"/>
          <p:cNvSpPr txBox="1">
            <a:spLocks/>
          </p:cNvSpPr>
          <p:nvPr/>
        </p:nvSpPr>
        <p:spPr>
          <a:xfrm>
            <a:off x="2316088" y="3941170"/>
            <a:ext cx="8216685" cy="80021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200" dirty="0">
                <a:solidFill>
                  <a:schemeClr val="tx1"/>
                </a:solidFill>
                <a:latin typeface="+mn-lt"/>
              </a:rPr>
              <a:t>Yerleştirmede, Okul Başarı Puanı yüksek olan öğrenciler öncelikli olarak yerleştirilecektir</a:t>
            </a:r>
            <a:endParaRPr lang="en-US" sz="2200" b="1" i="1" dirty="0">
              <a:solidFill>
                <a:schemeClr val="tx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316088" y="5202439"/>
            <a:ext cx="8119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/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562242" y="4986996"/>
            <a:ext cx="59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610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1135702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MERKEZİ YERLEŞTİRME NASIL OLACAK?</a:t>
            </a:r>
            <a:endParaRPr lang="vi-VN" sz="4000" dirty="0"/>
          </a:p>
        </p:txBody>
      </p:sp>
      <p:sp>
        <p:nvSpPr>
          <p:cNvPr id="3" name="Title 13"/>
          <p:cNvSpPr txBox="1">
            <a:spLocks/>
          </p:cNvSpPr>
          <p:nvPr/>
        </p:nvSpPr>
        <p:spPr>
          <a:xfrm>
            <a:off x="4973781" y="2291312"/>
            <a:ext cx="5694219" cy="350865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200" dirty="0">
                <a:solidFill>
                  <a:schemeClr val="tx1"/>
                </a:solidFill>
                <a:latin typeface="+mn-lt"/>
              </a:rPr>
              <a:t>1-Sınav Puanı,</a:t>
            </a:r>
          </a:p>
          <a:p>
            <a:pPr algn="just"/>
            <a:r>
              <a:rPr lang="tr-TR" sz="2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</a:rPr>
              <a:t>2-Ortaöğretim Başarı Puanı,</a:t>
            </a:r>
          </a:p>
          <a:p>
            <a:pPr algn="just"/>
            <a:r>
              <a:rPr lang="tr-TR" sz="2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</a:rPr>
              <a:t>3-Yıl Sonu Başarı Puanı Üstünlüğü (sırasıyla 8,7 ve 6. Sınıf)</a:t>
            </a:r>
          </a:p>
          <a:p>
            <a:pPr algn="just"/>
            <a:r>
              <a:rPr lang="tr-TR" sz="2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</a:rPr>
              <a:t>3-8. Sınıf Özürsüz Devamsızlık,</a:t>
            </a:r>
          </a:p>
          <a:p>
            <a:pPr algn="just"/>
            <a:r>
              <a:rPr lang="tr-TR" sz="2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</a:rPr>
              <a:t>4-Tercih önceliği,</a:t>
            </a:r>
          </a:p>
          <a:p>
            <a:pPr algn="just"/>
            <a:r>
              <a:rPr lang="tr-TR" sz="2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</a:rPr>
              <a:t>5-Öğrencinin Yaşı (küçük olana)</a:t>
            </a:r>
          </a:p>
          <a:p>
            <a:pPr algn="just"/>
            <a:endParaRPr lang="tr-TR" sz="2200" dirty="0">
              <a:solidFill>
                <a:schemeClr val="tx1"/>
              </a:solidFill>
              <a:latin typeface="+mn-lt"/>
              <a:ea typeface="Roboto Condensed" panose="02000000000000000000" pitchFamily="2" charset="0"/>
            </a:endParaRPr>
          </a:p>
          <a:p>
            <a:pPr algn="just"/>
            <a:r>
              <a:rPr lang="tr-TR" sz="2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</a:rPr>
              <a:t>Öncelikle sınav puanına bakılacak eşitlik olması durumunda sırasıyla diğer kriterlere bakılacak</a:t>
            </a:r>
            <a:r>
              <a:rPr lang="tr-TR" sz="2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</a:rPr>
              <a:t>.</a:t>
            </a:r>
            <a:endParaRPr lang="tr-TR" sz="2200" dirty="0">
              <a:solidFill>
                <a:schemeClr val="tx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524000" y="2298774"/>
            <a:ext cx="3214255" cy="35011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24000" y="3172206"/>
            <a:ext cx="3214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YERLEŞTİRMEDE 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152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716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LİSELERE </a:t>
            </a:r>
            <a:r>
              <a:rPr lang="tr-T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YERLEŞTİRME </a:t>
            </a:r>
            <a:r>
              <a:rPr lang="tr-T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NASIL YAPILACAK</a:t>
            </a:r>
            <a:r>
              <a:rPr lang="tr-T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?</a:t>
            </a:r>
            <a:endParaRPr lang="vi-VN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24000" y="2421602"/>
            <a:ext cx="4544291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solidFill>
                  <a:schemeClr val="accent1">
                    <a:lumMod val="75000"/>
                  </a:schemeClr>
                </a:solidFill>
              </a:rPr>
              <a:t>Üst Düzey Liseler</a:t>
            </a:r>
          </a:p>
          <a:p>
            <a:endParaRPr lang="tr-TR" b="1" spc="50" dirty="0">
              <a:ln w="1143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179128" y="2421601"/>
            <a:ext cx="4488872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solidFill>
                  <a:schemeClr val="accent4">
                    <a:lumMod val="50000"/>
                  </a:schemeClr>
                </a:solidFill>
              </a:rPr>
              <a:t>Diğer Liseler</a:t>
            </a:r>
          </a:p>
          <a:p>
            <a:endParaRPr lang="tr-TR" b="1" spc="50" dirty="0">
              <a:ln w="11430"/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1524001" y="3602038"/>
            <a:ext cx="4544290" cy="2475005"/>
            <a:chOff x="815458" y="3554010"/>
            <a:chExt cx="5304463" cy="2475005"/>
          </a:xfrm>
          <a:solidFill>
            <a:srgbClr val="92D050"/>
          </a:solidFill>
        </p:grpSpPr>
        <p:grpSp>
          <p:nvGrpSpPr>
            <p:cNvPr id="8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  <a:grpFill/>
          </p:grpSpPr>
          <p:sp>
            <p:nvSpPr>
              <p:cNvPr id="10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ectangle 9"/>
            <p:cNvSpPr/>
            <p:nvPr/>
          </p:nvSpPr>
          <p:spPr>
            <a:xfrm>
              <a:off x="856603" y="4329848"/>
              <a:ext cx="5053079" cy="10772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tr-TR" sz="3200" dirty="0">
                  <a:solidFill>
                    <a:schemeClr val="bg1"/>
                  </a:solidFill>
                </a:rPr>
                <a:t>Merkezi Sınavla Yerleştirme</a:t>
              </a:r>
              <a:endParaRPr lang="en-US" sz="32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6179128" y="3615248"/>
            <a:ext cx="4488873" cy="2480774"/>
            <a:chOff x="6092448" y="3612522"/>
            <a:chExt cx="5280207" cy="2480774"/>
          </a:xfrm>
          <a:solidFill>
            <a:schemeClr val="accent5">
              <a:lumMod val="75000"/>
            </a:schemeClr>
          </a:solidFill>
        </p:grpSpPr>
        <p:sp>
          <p:nvSpPr>
            <p:cNvPr id="13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dirty="0">
                  <a:solidFill>
                    <a:schemeClr val="bg1"/>
                  </a:solidFill>
                </a:rPr>
                <a:t>Yerleştirme  Sistemi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9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1135702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BELİRLİ OKULLARDA YIĞILMA OLURSA!</a:t>
            </a:r>
            <a:endParaRPr lang="vi-VN" sz="4000" dirty="0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5453688" y="2611713"/>
            <a:ext cx="5214311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71823"/>
            <a:ext cx="3629891" cy="29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1135702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ÖZEL LİSELERE YERLEŞTİRME NASIL OLACAK?</a:t>
            </a:r>
            <a:endParaRPr lang="vi-VN" sz="4000" dirty="0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5805056" y="2481788"/>
            <a:ext cx="4862944" cy="289310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0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0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0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0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27626"/>
            <a:ext cx="4119130" cy="2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1135702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GÜZEL SANATLAR VE SPOR LİSELERİNE YERLEŞTİRME NASIL OLACAK?</a:t>
            </a:r>
            <a:endParaRPr lang="vi-VN" sz="4000" dirty="0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5777687" y="2253986"/>
            <a:ext cx="4890654" cy="3724096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6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6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6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Öğrencilerin Yetenek Sınavı (</a:t>
            </a:r>
            <a:r>
              <a:rPr lang="tr-TR" sz="2600" b="1" dirty="0">
                <a:solidFill>
                  <a:srgbClr val="FF0000"/>
                </a:solidFill>
                <a:ea typeface="Roboto Condensed" panose="02000000000000000000" pitchFamily="2" charset="0"/>
              </a:rPr>
              <a:t>%70</a:t>
            </a:r>
            <a:r>
              <a:rPr lang="tr-TR" sz="2600" dirty="0">
                <a:solidFill>
                  <a:schemeClr val="tx1"/>
                </a:solidFill>
                <a:ea typeface="Roboto Condensed" panose="02000000000000000000" pitchFamily="2" charset="0"/>
              </a:rPr>
              <a:t>)</a:t>
            </a:r>
            <a:r>
              <a:rPr lang="tr-TR" sz="26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 ve OBP (</a:t>
            </a:r>
            <a:r>
              <a:rPr lang="tr-TR" sz="2600" dirty="0">
                <a:solidFill>
                  <a:schemeClr val="tx1"/>
                </a:solidFill>
                <a:ea typeface="Roboto Condensed" panose="02000000000000000000" pitchFamily="2" charset="0"/>
              </a:rPr>
              <a:t>Öğretim Başarı Puanı </a:t>
            </a:r>
            <a:r>
              <a:rPr lang="tr-TR" sz="2600" b="1" dirty="0">
                <a:solidFill>
                  <a:srgbClr val="FF0000"/>
                </a:solidFill>
                <a:ea typeface="Roboto Condensed" panose="02000000000000000000" pitchFamily="2" charset="0"/>
              </a:rPr>
              <a:t>%30</a:t>
            </a:r>
            <a:r>
              <a:rPr lang="tr-TR" sz="2600" dirty="0">
                <a:solidFill>
                  <a:schemeClr val="tx1"/>
                </a:solidFill>
                <a:ea typeface="Roboto Condensed" panose="02000000000000000000" pitchFamily="2" charset="0"/>
              </a:rPr>
              <a:t>) </a:t>
            </a:r>
            <a:r>
              <a:rPr lang="tr-TR" sz="26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600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84629"/>
            <a:ext cx="4253687" cy="304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468582" y="4876429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TEŞEKKÜRLER...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8473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122363"/>
            <a:ext cx="9144000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SINAVLA ÖĞRENCİ ALAN LİSELER HANGİLERİ?</a:t>
            </a:r>
            <a:endParaRPr lang="en-US" sz="35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1506560" y="3063296"/>
            <a:ext cx="2770781" cy="1891440"/>
            <a:chOff x="1591778" y="2603321"/>
            <a:chExt cx="3002814" cy="1891440"/>
          </a:xfrm>
        </p:grpSpPr>
        <p:sp>
          <p:nvSpPr>
            <p:cNvPr id="6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7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4598722" y="3063296"/>
            <a:ext cx="2861950" cy="1891440"/>
            <a:chOff x="4438032" y="2492896"/>
            <a:chExt cx="3060096" cy="1891440"/>
          </a:xfrm>
        </p:grpSpPr>
        <p:grpSp>
          <p:nvGrpSpPr>
            <p:cNvPr id="11" name="Grup 10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3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4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5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7866079" y="3041738"/>
            <a:ext cx="2801921" cy="1891440"/>
            <a:chOff x="7644406" y="2492896"/>
            <a:chExt cx="3002814" cy="1891440"/>
          </a:xfrm>
        </p:grpSpPr>
        <p:grpSp>
          <p:nvGrpSpPr>
            <p:cNvPr id="17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9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20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21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8" name="Dikdörtgen 17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3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122363"/>
            <a:ext cx="9144000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SINAV ve YERLEŞTİME TAKVİMİ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 flipV="1">
            <a:off x="1524000" y="5033662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" name="Group 4"/>
          <p:cNvGrpSpPr/>
          <p:nvPr/>
        </p:nvGrpSpPr>
        <p:grpSpPr>
          <a:xfrm>
            <a:off x="1888898" y="4222936"/>
            <a:ext cx="646764" cy="648072"/>
            <a:chOff x="2495600" y="3102417"/>
            <a:chExt cx="646764" cy="648072"/>
          </a:xfrm>
        </p:grpSpPr>
        <p:grpSp>
          <p:nvGrpSpPr>
            <p:cNvPr id="7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9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0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4302476" y="4271539"/>
            <a:ext cx="646764" cy="648072"/>
            <a:chOff x="2495600" y="3102417"/>
            <a:chExt cx="646764" cy="648072"/>
          </a:xfrm>
        </p:grpSpPr>
        <p:grpSp>
          <p:nvGrpSpPr>
            <p:cNvPr id="12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4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5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6748003" y="4243963"/>
            <a:ext cx="646764" cy="648072"/>
            <a:chOff x="2495600" y="3102417"/>
            <a:chExt cx="646764" cy="648072"/>
          </a:xfrm>
        </p:grpSpPr>
        <p:grpSp>
          <p:nvGrpSpPr>
            <p:cNvPr id="17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9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0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Group 19"/>
          <p:cNvGrpSpPr/>
          <p:nvPr/>
        </p:nvGrpSpPr>
        <p:grpSpPr>
          <a:xfrm>
            <a:off x="9206893" y="4232898"/>
            <a:ext cx="646764" cy="648072"/>
            <a:chOff x="2495600" y="3102417"/>
            <a:chExt cx="646764" cy="648072"/>
          </a:xfrm>
        </p:grpSpPr>
        <p:grpSp>
          <p:nvGrpSpPr>
            <p:cNvPr id="22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4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5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3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1530672" y="2411888"/>
            <a:ext cx="1432929" cy="1494573"/>
            <a:chOff x="1062713" y="1924127"/>
            <a:chExt cx="1432929" cy="1494573"/>
          </a:xfrm>
        </p:grpSpPr>
        <p:sp>
          <p:nvSpPr>
            <p:cNvPr id="27" name="Teardrop 24"/>
            <p:cNvSpPr/>
            <p:nvPr/>
          </p:nvSpPr>
          <p:spPr>
            <a:xfrm rot="8228570">
              <a:off x="1062713" y="1924127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86721" y="2288239"/>
              <a:ext cx="13252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/>
                <a:t>27 Mayıs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2022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 28"/>
          <p:cNvGrpSpPr/>
          <p:nvPr/>
        </p:nvGrpSpPr>
        <p:grpSpPr>
          <a:xfrm>
            <a:off x="3882199" y="2397061"/>
            <a:ext cx="1535674" cy="1541003"/>
            <a:chOff x="3819636" y="1911987"/>
            <a:chExt cx="1535674" cy="1541003"/>
          </a:xfrm>
        </p:grpSpPr>
        <p:sp>
          <p:nvSpPr>
            <p:cNvPr id="30" name="Teardrop 25"/>
            <p:cNvSpPr/>
            <p:nvPr/>
          </p:nvSpPr>
          <p:spPr>
            <a:xfrm rot="8228570">
              <a:off x="3845988" y="1911987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3819636" y="2321374"/>
              <a:ext cx="1535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05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2022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 31"/>
          <p:cNvGrpSpPr/>
          <p:nvPr/>
        </p:nvGrpSpPr>
        <p:grpSpPr>
          <a:xfrm>
            <a:off x="6340039" y="2362941"/>
            <a:ext cx="1527662" cy="1589915"/>
            <a:chOff x="6755394" y="1878795"/>
            <a:chExt cx="1527662" cy="1589915"/>
          </a:xfrm>
        </p:grpSpPr>
        <p:sp>
          <p:nvSpPr>
            <p:cNvPr id="33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TextBox 30"/>
            <p:cNvSpPr txBox="1"/>
            <p:nvPr/>
          </p:nvSpPr>
          <p:spPr>
            <a:xfrm>
              <a:off x="6755394" y="2268381"/>
              <a:ext cx="15276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30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2022 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 34"/>
          <p:cNvGrpSpPr/>
          <p:nvPr/>
        </p:nvGrpSpPr>
        <p:grpSpPr>
          <a:xfrm>
            <a:off x="8807245" y="2398598"/>
            <a:ext cx="1390641" cy="1473212"/>
            <a:chOff x="9739512" y="1950688"/>
            <a:chExt cx="1390641" cy="1473212"/>
          </a:xfrm>
        </p:grpSpPr>
        <p:sp>
          <p:nvSpPr>
            <p:cNvPr id="36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2"/>
          <p:cNvSpPr txBox="1"/>
          <p:nvPr/>
        </p:nvSpPr>
        <p:spPr>
          <a:xfrm>
            <a:off x="1376754" y="4981848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Giriş Belgesi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Box 33"/>
          <p:cNvSpPr txBox="1"/>
          <p:nvPr/>
        </p:nvSpPr>
        <p:spPr>
          <a:xfrm>
            <a:off x="3793886" y="49690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4"/>
          <p:cNvSpPr txBox="1"/>
          <p:nvPr/>
        </p:nvSpPr>
        <p:spPr>
          <a:xfrm>
            <a:off x="6131069" y="4966658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1" name="TextBox 35"/>
          <p:cNvSpPr txBox="1"/>
          <p:nvPr/>
        </p:nvSpPr>
        <p:spPr>
          <a:xfrm>
            <a:off x="8828646" y="4979138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4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122363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SORU SAYISI ve SINAV SÜRESİ</a:t>
            </a:r>
            <a:endParaRPr lang="vi-VN" sz="4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8456450" y="2102590"/>
            <a:ext cx="2086860" cy="2707053"/>
            <a:chOff x="6888088" y="1700808"/>
            <a:chExt cx="3147406" cy="3800370"/>
          </a:xfrm>
        </p:grpSpPr>
        <p:sp>
          <p:nvSpPr>
            <p:cNvPr id="6" name="Rectangle 47"/>
            <p:cNvSpPr/>
            <p:nvPr/>
          </p:nvSpPr>
          <p:spPr>
            <a:xfrm>
              <a:off x="7068107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" name="Oval 10"/>
          <p:cNvSpPr/>
          <p:nvPr/>
        </p:nvSpPr>
        <p:spPr>
          <a:xfrm>
            <a:off x="1916474" y="4975771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8770136" y="5131536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2" y="2102590"/>
            <a:ext cx="3691559" cy="22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88654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HANGİ DERSTEN KAÇ SORU ÇIKACAK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?</a:t>
            </a:r>
            <a:endParaRPr lang="vi-VN" sz="4000" b="1" dirty="0"/>
          </a:p>
        </p:txBody>
      </p:sp>
      <p:grpSp>
        <p:nvGrpSpPr>
          <p:cNvPr id="5" name="Group 3"/>
          <p:cNvGrpSpPr/>
          <p:nvPr/>
        </p:nvGrpSpPr>
        <p:grpSpPr>
          <a:xfrm>
            <a:off x="3178665" y="2767251"/>
            <a:ext cx="1214658" cy="1331045"/>
            <a:chOff x="3692576" y="1742634"/>
            <a:chExt cx="2790379" cy="2796023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1524000" y="4308970"/>
            <a:ext cx="1214658" cy="1331045"/>
            <a:chOff x="3692576" y="1742634"/>
            <a:chExt cx="2790379" cy="2796023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4751393" y="4335463"/>
            <a:ext cx="1214658" cy="1331045"/>
            <a:chOff x="3692576" y="1742634"/>
            <a:chExt cx="2790379" cy="2796023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8"/>
          <p:cNvGrpSpPr/>
          <p:nvPr/>
        </p:nvGrpSpPr>
        <p:grpSpPr>
          <a:xfrm>
            <a:off x="7907551" y="4314477"/>
            <a:ext cx="1214658" cy="1331045"/>
            <a:chOff x="3692576" y="1742634"/>
            <a:chExt cx="2790379" cy="2796023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Group 23"/>
          <p:cNvGrpSpPr/>
          <p:nvPr/>
        </p:nvGrpSpPr>
        <p:grpSpPr>
          <a:xfrm>
            <a:off x="9453343" y="2793744"/>
            <a:ext cx="1214658" cy="1331045"/>
            <a:chOff x="3692576" y="1742634"/>
            <a:chExt cx="2790379" cy="2796023"/>
          </a:xfrm>
        </p:grpSpPr>
        <p:grpSp>
          <p:nvGrpSpPr>
            <p:cNvPr id="26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9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Group 28"/>
          <p:cNvGrpSpPr/>
          <p:nvPr/>
        </p:nvGrpSpPr>
        <p:grpSpPr>
          <a:xfrm>
            <a:off x="6297185" y="2767251"/>
            <a:ext cx="1214658" cy="1331045"/>
            <a:chOff x="3692576" y="1742634"/>
            <a:chExt cx="2790379" cy="2796023"/>
          </a:xfrm>
        </p:grpSpPr>
        <p:grpSp>
          <p:nvGrpSpPr>
            <p:cNvPr id="31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4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5" name="Straight Connector 33"/>
          <p:cNvCxnSpPr>
            <a:stCxn id="14" idx="5"/>
            <a:endCxn id="9" idx="1"/>
          </p:cNvCxnSpPr>
          <p:nvPr/>
        </p:nvCxnSpPr>
        <p:spPr>
          <a:xfrm flipV="1">
            <a:off x="2583573" y="3874157"/>
            <a:ext cx="761470" cy="65894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4"/>
          <p:cNvCxnSpPr/>
          <p:nvPr/>
        </p:nvCxnSpPr>
        <p:spPr>
          <a:xfrm flipH="1" flipV="1">
            <a:off x="4279996" y="4102231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5"/>
          <p:cNvCxnSpPr>
            <a:stCxn id="34" idx="1"/>
          </p:cNvCxnSpPr>
          <p:nvPr/>
        </p:nvCxnSpPr>
        <p:spPr>
          <a:xfrm flipH="1">
            <a:off x="5810282" y="3874157"/>
            <a:ext cx="653281" cy="64831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6"/>
          <p:cNvCxnSpPr/>
          <p:nvPr/>
        </p:nvCxnSpPr>
        <p:spPr>
          <a:xfrm flipH="1">
            <a:off x="8977249" y="4060233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7"/>
          <p:cNvCxnSpPr/>
          <p:nvPr/>
        </p:nvCxnSpPr>
        <p:spPr>
          <a:xfrm flipH="1" flipV="1">
            <a:off x="7425475" y="4070919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4"/>
          <p:cNvSpPr/>
          <p:nvPr/>
        </p:nvSpPr>
        <p:spPr>
          <a:xfrm>
            <a:off x="1594562" y="4496521"/>
            <a:ext cx="10943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20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0" name="Rectangle 44"/>
          <p:cNvSpPr/>
          <p:nvPr/>
        </p:nvSpPr>
        <p:spPr>
          <a:xfrm>
            <a:off x="3238836" y="2918096"/>
            <a:ext cx="10943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20</a:t>
            </a:r>
          </a:p>
          <a:p>
            <a:pPr algn="ctr"/>
            <a:r>
              <a:rPr lang="tr-TR" sz="1500" b="1" dirty="0" smtClean="0">
                <a:solidFill>
                  <a:schemeClr val="bg1"/>
                </a:solidFill>
              </a:rPr>
              <a:t>Matematik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1" name="Rectangle 44"/>
          <p:cNvSpPr/>
          <p:nvPr/>
        </p:nvSpPr>
        <p:spPr>
          <a:xfrm>
            <a:off x="4822585" y="4496521"/>
            <a:ext cx="10943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20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Rectangle 44"/>
          <p:cNvSpPr/>
          <p:nvPr/>
        </p:nvSpPr>
        <p:spPr>
          <a:xfrm>
            <a:off x="6357356" y="2932962"/>
            <a:ext cx="10943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tr-TR" sz="2000" b="1" dirty="0" err="1" smtClean="0">
                <a:solidFill>
                  <a:schemeClr val="bg1"/>
                </a:solidFill>
              </a:rPr>
              <a:t>İnk</a:t>
            </a:r>
            <a:r>
              <a:rPr lang="tr-TR" sz="2000" b="1" dirty="0" smtClean="0">
                <a:solidFill>
                  <a:schemeClr val="bg1"/>
                </a:solidFill>
              </a:rPr>
              <a:t>. T.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Rectangle 44"/>
          <p:cNvSpPr/>
          <p:nvPr/>
        </p:nvSpPr>
        <p:spPr>
          <a:xfrm>
            <a:off x="9513514" y="2965983"/>
            <a:ext cx="10943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4" name="Rectangle 44"/>
          <p:cNvSpPr/>
          <p:nvPr/>
        </p:nvSpPr>
        <p:spPr>
          <a:xfrm>
            <a:off x="7967722" y="4525803"/>
            <a:ext cx="10943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tr-TR" sz="2000" b="1" dirty="0" err="1" smtClean="0">
                <a:solidFill>
                  <a:schemeClr val="bg1"/>
                </a:solidFill>
              </a:rPr>
              <a:t>Y.Dil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811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TESTLERİN KATSAYILARI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?</a:t>
            </a:r>
            <a:endParaRPr lang="vi-VN" dirty="0"/>
          </a:p>
        </p:txBody>
      </p:sp>
      <p:sp>
        <p:nvSpPr>
          <p:cNvPr id="5" name="15 Akış Çizelgesi: Öteki İşlem"/>
          <p:cNvSpPr/>
          <p:nvPr/>
        </p:nvSpPr>
        <p:spPr>
          <a:xfrm>
            <a:off x="1524000" y="2650953"/>
            <a:ext cx="4100945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6" name="16 Akış Çizelgesi: Öteki İşlem"/>
          <p:cNvSpPr/>
          <p:nvPr/>
        </p:nvSpPr>
        <p:spPr>
          <a:xfrm>
            <a:off x="1524000" y="3731073"/>
            <a:ext cx="4100945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7" name="17 Akış Çizelgesi: Öteki İşlem"/>
          <p:cNvSpPr/>
          <p:nvPr/>
        </p:nvSpPr>
        <p:spPr>
          <a:xfrm>
            <a:off x="1524000" y="4883201"/>
            <a:ext cx="4100945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8" name="18 Akış Çizelgesi: Öteki İşlem"/>
          <p:cNvSpPr/>
          <p:nvPr/>
        </p:nvSpPr>
        <p:spPr>
          <a:xfrm>
            <a:off x="6816080" y="2655695"/>
            <a:ext cx="3851920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9" name="19 Akış Çizelgesi: Öteki İşlem"/>
          <p:cNvSpPr/>
          <p:nvPr/>
        </p:nvSpPr>
        <p:spPr>
          <a:xfrm>
            <a:off x="6744072" y="3731073"/>
            <a:ext cx="3923928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10" name="20 Akış Çizelgesi: Öteki İşlem"/>
          <p:cNvSpPr/>
          <p:nvPr/>
        </p:nvSpPr>
        <p:spPr>
          <a:xfrm>
            <a:off x="6744072" y="4955209"/>
            <a:ext cx="3923928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11" name="21 Oval"/>
          <p:cNvSpPr/>
          <p:nvPr/>
        </p:nvSpPr>
        <p:spPr>
          <a:xfrm>
            <a:off x="4835860" y="2650953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12" name="22 Oval"/>
          <p:cNvSpPr/>
          <p:nvPr/>
        </p:nvSpPr>
        <p:spPr>
          <a:xfrm>
            <a:off x="4835860" y="3731073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13" name="23 Oval"/>
          <p:cNvSpPr/>
          <p:nvPr/>
        </p:nvSpPr>
        <p:spPr>
          <a:xfrm>
            <a:off x="4837196" y="4883201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14" name="24 Oval"/>
          <p:cNvSpPr/>
          <p:nvPr/>
        </p:nvSpPr>
        <p:spPr>
          <a:xfrm>
            <a:off x="9876420" y="2650953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15" name="25 Oval"/>
          <p:cNvSpPr/>
          <p:nvPr/>
        </p:nvSpPr>
        <p:spPr>
          <a:xfrm>
            <a:off x="9876420" y="371849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16" name="26 Oval"/>
          <p:cNvSpPr/>
          <p:nvPr/>
        </p:nvSpPr>
        <p:spPr>
          <a:xfrm>
            <a:off x="9876420" y="4955209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4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 txBox="1">
            <a:spLocks/>
          </p:cNvSpPr>
          <p:nvPr/>
        </p:nvSpPr>
        <p:spPr>
          <a:xfrm>
            <a:off x="1524000" y="1122363"/>
            <a:ext cx="9144000" cy="86409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Sınav Soruları Hangi Sınıflardan Olacak?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2935426" y="2698081"/>
            <a:ext cx="1885378" cy="2392433"/>
            <a:chOff x="6263913" y="1353767"/>
            <a:chExt cx="722756" cy="1067121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TextBox 66"/>
            <p:cNvSpPr txBox="1"/>
            <p:nvPr/>
          </p:nvSpPr>
          <p:spPr>
            <a:xfrm>
              <a:off x="6515233" y="1434301"/>
              <a:ext cx="220117" cy="45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60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6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5676923" y="303252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8. Sınıf</a:t>
            </a:r>
          </a:p>
        </p:txBody>
      </p:sp>
    </p:spTree>
    <p:extLst>
      <p:ext uri="{BB962C8B-B14F-4D97-AF65-F5344CB8AC3E}">
        <p14:creationId xmlns:p14="http://schemas.microsoft.com/office/powerpoint/2010/main" val="22973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581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SORULAR NASIL OLACAK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?</a:t>
            </a:r>
            <a:endParaRPr lang="vi-VN" dirty="0"/>
          </a:p>
        </p:txBody>
      </p:sp>
      <p:sp>
        <p:nvSpPr>
          <p:cNvPr id="5" name="Dikdörtgen 4"/>
          <p:cNvSpPr/>
          <p:nvPr/>
        </p:nvSpPr>
        <p:spPr>
          <a:xfrm>
            <a:off x="1459600" y="2337160"/>
            <a:ext cx="3325091" cy="383756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5237019" y="2717059"/>
            <a:ext cx="5381515" cy="3077766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Sorular çoktan seçmeli TEST şeklinde  olacak</a:t>
            </a:r>
            <a:r>
              <a:rPr lang="tr-TR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.</a:t>
            </a:r>
            <a:r>
              <a:rPr lang="tr-TR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 </a:t>
            </a:r>
            <a:endParaRPr lang="tr-TR" dirty="0" smtClean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endParaRPr lang="tr-TR" dirty="0" smtClean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3 </a:t>
            </a:r>
            <a:r>
              <a:rPr lang="tr-TR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yanlış cevap 1 Doğruyu götürecek.</a:t>
            </a:r>
            <a:endParaRPr lang="en-US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1898010" y="2577282"/>
            <a:ext cx="739487" cy="3146193"/>
            <a:chOff x="623392" y="1938536"/>
            <a:chExt cx="936104" cy="4277072"/>
          </a:xfrm>
        </p:grpSpPr>
        <p:sp>
          <p:nvSpPr>
            <p:cNvPr id="9" name="Oval 8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Oval 9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Oval 11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3" name="Dikdörtgen 12"/>
          <p:cNvSpPr/>
          <p:nvPr/>
        </p:nvSpPr>
        <p:spPr>
          <a:xfrm>
            <a:off x="3069042" y="2415828"/>
            <a:ext cx="482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3122146" y="3262221"/>
            <a:ext cx="452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3122146" y="4091373"/>
            <a:ext cx="452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3122146" y="4984862"/>
            <a:ext cx="4903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499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634</Words>
  <Application>Microsoft Office PowerPoint</Application>
  <PresentationFormat>Geniş ekran</PresentationFormat>
  <Paragraphs>165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5" baseType="lpstr">
      <vt:lpstr>宋体</vt:lpstr>
      <vt:lpstr>Aharoni</vt:lpstr>
      <vt:lpstr>Arial</vt:lpstr>
      <vt:lpstr>Calibri</vt:lpstr>
      <vt:lpstr>Calibri Light</vt:lpstr>
      <vt:lpstr>等线</vt:lpstr>
      <vt:lpstr>Oswald Regular</vt:lpstr>
      <vt:lpstr>Roboto Condensed</vt:lpstr>
      <vt:lpstr>Roboto Light</vt:lpstr>
      <vt:lpstr>Source Sans Pro Light</vt:lpstr>
      <vt:lpstr>Wingdings</vt:lpstr>
      <vt:lpstr>Office Teması</vt:lpstr>
      <vt:lpstr>LGS 2022</vt:lpstr>
      <vt:lpstr>LİSELERE YERLEŞTİRME NASIL YAPILACAK?</vt:lpstr>
      <vt:lpstr>PowerPoint Sunusu</vt:lpstr>
      <vt:lpstr>PowerPoint Sunusu</vt:lpstr>
      <vt:lpstr>PowerPoint Sunusu</vt:lpstr>
      <vt:lpstr>HANGİ DERSTEN KAÇ SORU ÇIKACAK?</vt:lpstr>
      <vt:lpstr>TESTLERİN KATSAYILARI?</vt:lpstr>
      <vt:lpstr>PowerPoint Sunusu</vt:lpstr>
      <vt:lpstr>SORULAR NASIL OLACAK?</vt:lpstr>
      <vt:lpstr> SINAV KAÇ OTURUM OLACAK?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LGS 2022</dc:title>
  <dc:creator>ronaldinho424</dc:creator>
  <cp:lastModifiedBy>ronaldinho424</cp:lastModifiedBy>
  <cp:revision>66</cp:revision>
  <dcterms:created xsi:type="dcterms:W3CDTF">2022-05-24T05:58:49Z</dcterms:created>
  <dcterms:modified xsi:type="dcterms:W3CDTF">2022-05-25T07:47:12Z</dcterms:modified>
</cp:coreProperties>
</file>