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66" r:id="rId1"/>
  </p:sldMasterIdLst>
  <p:sldIdLst>
    <p:sldId id="256" r:id="rId2"/>
    <p:sldId id="258" r:id="rId3"/>
    <p:sldId id="259" r:id="rId4"/>
    <p:sldId id="279" r:id="rId5"/>
    <p:sldId id="260" r:id="rId6"/>
    <p:sldId id="280" r:id="rId7"/>
    <p:sldId id="271" r:id="rId8"/>
    <p:sldId id="281" r:id="rId9"/>
    <p:sldId id="261" r:id="rId10"/>
    <p:sldId id="272" r:id="rId11"/>
    <p:sldId id="262" r:id="rId12"/>
    <p:sldId id="278" r:id="rId13"/>
    <p:sldId id="273" r:id="rId14"/>
    <p:sldId id="277" r:id="rId15"/>
    <p:sldId id="263" r:id="rId16"/>
    <p:sldId id="275" r:id="rId17"/>
    <p:sldId id="264" r:id="rId18"/>
    <p:sldId id="276" r:id="rId19"/>
    <p:sldId id="265" r:id="rId20"/>
    <p:sldId id="274" r:id="rId21"/>
    <p:sldId id="266" r:id="rId22"/>
    <p:sldId id="282" r:id="rId23"/>
    <p:sldId id="267" r:id="rId24"/>
    <p:sldId id="268" r:id="rId25"/>
    <p:sldId id="269" r:id="rId26"/>
    <p:sldId id="270" r:id="rId27"/>
  </p:sldIdLst>
  <p:sldSz cx="14257338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14" y="66"/>
      </p:cViewPr>
      <p:guideLst>
        <p:guide orient="horz" pos="2880"/>
        <p:guide pos="40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200" y="-13203"/>
            <a:ext cx="14299929" cy="10719806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826" y="3749292"/>
            <a:ext cx="9085029" cy="2567012"/>
          </a:xfrm>
        </p:spPr>
        <p:txBody>
          <a:bodyPr anchor="b">
            <a:noAutofit/>
          </a:bodyPr>
          <a:lstStyle>
            <a:lvl1pPr algn="r">
              <a:defRPr sz="842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2826" y="6316301"/>
            <a:ext cx="9085029" cy="171035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30675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9" y="950524"/>
            <a:ext cx="9897365" cy="5307095"/>
          </a:xfrm>
        </p:spPr>
        <p:txBody>
          <a:bodyPr anchor="ctr">
            <a:normAutofit/>
          </a:bodyPr>
          <a:lstStyle>
            <a:lvl1pPr algn="l">
              <a:defRPr sz="686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9" y="6970513"/>
            <a:ext cx="9897365" cy="2449537"/>
          </a:xfrm>
        </p:spPr>
        <p:txBody>
          <a:bodyPr anchor="ctr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8829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202" y="950524"/>
            <a:ext cx="9467755" cy="4713017"/>
          </a:xfrm>
        </p:spPr>
        <p:txBody>
          <a:bodyPr anchor="ctr">
            <a:normAutofit/>
          </a:bodyPr>
          <a:lstStyle>
            <a:lvl1pPr algn="l">
              <a:defRPr sz="686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16796" y="5663541"/>
            <a:ext cx="8450566" cy="59407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49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2866" indent="0">
              <a:buFontTx/>
              <a:buNone/>
              <a:defRPr/>
            </a:lvl2pPr>
            <a:lvl3pPr marL="1425732" indent="0">
              <a:buFontTx/>
              <a:buNone/>
              <a:defRPr/>
            </a:lvl3pPr>
            <a:lvl4pPr marL="2138599" indent="0">
              <a:buFontTx/>
              <a:buNone/>
              <a:defRPr/>
            </a:lvl4pPr>
            <a:lvl5pPr marL="2851465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7" y="6970513"/>
            <a:ext cx="9897366" cy="2449537"/>
          </a:xfrm>
        </p:spPr>
        <p:txBody>
          <a:bodyPr anchor="ctr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  <p:sp>
        <p:nvSpPr>
          <p:cNvPr id="24" name="TextBox 23"/>
          <p:cNvSpPr txBox="1"/>
          <p:nvPr/>
        </p:nvSpPr>
        <p:spPr>
          <a:xfrm>
            <a:off x="752645" y="1232404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21023" y="4500889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98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7" y="3012470"/>
            <a:ext cx="9897366" cy="4046995"/>
          </a:xfrm>
        </p:spPr>
        <p:txBody>
          <a:bodyPr anchor="b">
            <a:normAutofit/>
          </a:bodyPr>
          <a:lstStyle>
            <a:lvl1pPr algn="l">
              <a:defRPr sz="686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7" y="7059465"/>
            <a:ext cx="9897366" cy="2360584"/>
          </a:xfrm>
        </p:spPr>
        <p:txBody>
          <a:bodyPr anchor="t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85399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202" y="950524"/>
            <a:ext cx="9467755" cy="4713017"/>
          </a:xfrm>
        </p:spPr>
        <p:txBody>
          <a:bodyPr anchor="ctr">
            <a:normAutofit/>
          </a:bodyPr>
          <a:lstStyle>
            <a:lvl1pPr algn="l">
              <a:defRPr sz="686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0484" y="6257619"/>
            <a:ext cx="9897368" cy="80184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7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2866" indent="0">
              <a:buFontTx/>
              <a:buNone/>
              <a:defRPr/>
            </a:lvl2pPr>
            <a:lvl3pPr marL="1425732" indent="0">
              <a:buFontTx/>
              <a:buNone/>
              <a:defRPr/>
            </a:lvl3pPr>
            <a:lvl4pPr marL="2138599" indent="0">
              <a:buFontTx/>
              <a:buNone/>
              <a:defRPr/>
            </a:lvl4pPr>
            <a:lvl5pPr marL="2851465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7" y="7059465"/>
            <a:ext cx="9897366" cy="2360584"/>
          </a:xfrm>
        </p:spPr>
        <p:txBody>
          <a:bodyPr anchor="t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  <p:sp>
        <p:nvSpPr>
          <p:cNvPr id="24" name="TextBox 23"/>
          <p:cNvSpPr txBox="1"/>
          <p:nvPr/>
        </p:nvSpPr>
        <p:spPr>
          <a:xfrm>
            <a:off x="752645" y="1232404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21023" y="4500889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0524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232" y="950524"/>
            <a:ext cx="9887621" cy="4713017"/>
          </a:xfrm>
        </p:spPr>
        <p:txBody>
          <a:bodyPr anchor="ctr">
            <a:normAutofit/>
          </a:bodyPr>
          <a:lstStyle>
            <a:lvl1pPr algn="l">
              <a:defRPr sz="686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0484" y="6257619"/>
            <a:ext cx="9897368" cy="80184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742">
                <a:solidFill>
                  <a:schemeClr val="accent1"/>
                </a:solidFill>
              </a:defRPr>
            </a:lvl1pPr>
            <a:lvl2pPr marL="712866" indent="0">
              <a:buFontTx/>
              <a:buNone/>
              <a:defRPr/>
            </a:lvl2pPr>
            <a:lvl3pPr marL="1425732" indent="0">
              <a:buFontTx/>
              <a:buNone/>
              <a:defRPr/>
            </a:lvl3pPr>
            <a:lvl4pPr marL="2138599" indent="0">
              <a:buFontTx/>
              <a:buNone/>
              <a:defRPr/>
            </a:lvl4pPr>
            <a:lvl5pPr marL="2851465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7" y="7059465"/>
            <a:ext cx="9897366" cy="2360584"/>
          </a:xfrm>
        </p:spPr>
        <p:txBody>
          <a:bodyPr anchor="t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2480067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1050208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19834" y="950525"/>
            <a:ext cx="1526165" cy="818837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0488" y="950525"/>
            <a:ext cx="8100092" cy="818837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4162716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250107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61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283339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7" y="4211354"/>
            <a:ext cx="9897366" cy="2848113"/>
          </a:xfrm>
        </p:spPr>
        <p:txBody>
          <a:bodyPr anchor="b"/>
          <a:lstStyle>
            <a:lvl1pPr algn="l">
              <a:defRPr sz="623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7" y="7059465"/>
            <a:ext cx="9897366" cy="1341587"/>
          </a:xfrm>
        </p:spPr>
        <p:txBody>
          <a:bodyPr anchor="t"/>
          <a:lstStyle>
            <a:lvl1pPr marL="0" indent="0" algn="l">
              <a:buNone/>
              <a:defRPr sz="311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157624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9" y="950524"/>
            <a:ext cx="9897365" cy="205947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490" y="3368918"/>
            <a:ext cx="4814984" cy="6051130"/>
          </a:xfrm>
        </p:spPr>
        <p:txBody>
          <a:bodyPr>
            <a:normAutofit/>
          </a:bodyPr>
          <a:lstStyle>
            <a:lvl1pPr>
              <a:defRPr sz="2807"/>
            </a:lvl1pPr>
            <a:lvl2pPr>
              <a:defRPr sz="2495"/>
            </a:lvl2pPr>
            <a:lvl3pPr>
              <a:defRPr sz="2183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2868" y="3368921"/>
            <a:ext cx="4814986" cy="6051131"/>
          </a:xfrm>
        </p:spPr>
        <p:txBody>
          <a:bodyPr>
            <a:normAutofit/>
          </a:bodyPr>
          <a:lstStyle>
            <a:lvl1pPr>
              <a:defRPr sz="2807"/>
            </a:lvl1pPr>
            <a:lvl2pPr>
              <a:defRPr sz="2495"/>
            </a:lvl2pPr>
            <a:lvl3pPr>
              <a:defRPr sz="2183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332868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9" y="950524"/>
            <a:ext cx="9897363" cy="205947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8" y="3369533"/>
            <a:ext cx="4818980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0488" y="4268077"/>
            <a:ext cx="4818980" cy="5151975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8871" y="3369533"/>
            <a:ext cx="4818980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8871" y="4268077"/>
            <a:ext cx="4818980" cy="5151975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93124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8" y="950524"/>
            <a:ext cx="9897365" cy="205947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44113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69431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8" y="2336712"/>
            <a:ext cx="4350456" cy="1993460"/>
          </a:xfrm>
        </p:spPr>
        <p:txBody>
          <a:bodyPr anchor="b">
            <a:normAutofit/>
          </a:bodyPr>
          <a:lstStyle>
            <a:lvl1pPr>
              <a:defRPr sz="3118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8338" y="802902"/>
            <a:ext cx="5279514" cy="861714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488" y="4330171"/>
            <a:ext cx="4350456" cy="4029826"/>
          </a:xfrm>
        </p:spPr>
        <p:txBody>
          <a:bodyPr>
            <a:normAutofit/>
          </a:bodyPr>
          <a:lstStyle>
            <a:lvl1pPr marL="0" indent="0">
              <a:buNone/>
              <a:defRPr sz="2183"/>
            </a:lvl1pPr>
            <a:lvl2pPr marL="534650" indent="0">
              <a:buNone/>
              <a:defRPr sz="1637"/>
            </a:lvl2pPr>
            <a:lvl3pPr marL="1069299" indent="0">
              <a:buNone/>
              <a:defRPr sz="1403"/>
            </a:lvl3pPr>
            <a:lvl4pPr marL="1603949" indent="0">
              <a:buNone/>
              <a:defRPr sz="1169"/>
            </a:lvl4pPr>
            <a:lvl5pPr marL="2138599" indent="0">
              <a:buNone/>
              <a:defRPr sz="1169"/>
            </a:lvl5pPr>
            <a:lvl6pPr marL="2673248" indent="0">
              <a:buNone/>
              <a:defRPr sz="1169"/>
            </a:lvl6pPr>
            <a:lvl7pPr marL="3207898" indent="0">
              <a:buNone/>
              <a:defRPr sz="1169"/>
            </a:lvl7pPr>
            <a:lvl8pPr marL="3742548" indent="0">
              <a:buNone/>
              <a:defRPr sz="1169"/>
            </a:lvl8pPr>
            <a:lvl9pPr marL="4277197" indent="0">
              <a:buNone/>
              <a:defRPr sz="11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377721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88" y="7485380"/>
            <a:ext cx="9897365" cy="883691"/>
          </a:xfrm>
        </p:spPr>
        <p:txBody>
          <a:bodyPr anchor="b">
            <a:normAutofit/>
          </a:bodyPr>
          <a:lstStyle>
            <a:lvl1pPr algn="l">
              <a:defRPr sz="3742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0488" y="950525"/>
            <a:ext cx="9897365" cy="5996471"/>
          </a:xfrm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488" y="8369072"/>
            <a:ext cx="9897365" cy="1050978"/>
          </a:xfrm>
        </p:spPr>
        <p:txBody>
          <a:bodyPr>
            <a:normAutofit/>
          </a:bodyPr>
          <a:lstStyle>
            <a:lvl1pPr marL="0" indent="0">
              <a:buNone/>
              <a:defRPr sz="1871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2670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3201" y="-13203"/>
            <a:ext cx="14299931" cy="1071980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0489" y="950524"/>
            <a:ext cx="9897363" cy="2059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488" y="3368921"/>
            <a:ext cx="9897365" cy="605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7886" y="9420052"/>
            <a:ext cx="10667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0489" y="9420052"/>
            <a:ext cx="720814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48548" y="9420052"/>
            <a:ext cx="79930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tr-TR" spc="-25" smtClean="0"/>
              <a:pPr marL="38100">
                <a:lnSpc>
                  <a:spcPts val="1150"/>
                </a:lnSpc>
              </a:pPr>
              <a:t>‹#›</a:t>
            </a:fld>
            <a:endParaRPr lang="tr-TR" spc="-25" dirty="0"/>
          </a:p>
        </p:txBody>
      </p:sp>
    </p:spTree>
    <p:extLst>
      <p:ext uri="{BB962C8B-B14F-4D97-AF65-F5344CB8AC3E}">
        <p14:creationId xmlns:p14="http://schemas.microsoft.com/office/powerpoint/2010/main" val="22053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  <p:sldLayoutId id="2147484083" r:id="rId17"/>
  </p:sldLayoutIdLst>
  <p:txStyles>
    <p:titleStyle>
      <a:lvl1pPr algn="l" defTabSz="712866" rtl="0" eaLnBrk="1" latinLnBrk="0" hangingPunct="1">
        <a:spcBef>
          <a:spcPct val="0"/>
        </a:spcBef>
        <a:buNone/>
        <a:defRPr sz="561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34650" indent="-534650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58408" indent="-445541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82166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95032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207898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920764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633631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346497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059363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eb.gov.t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rgm.meb.gov.tr/" TargetMode="Externa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7069" y="3754894"/>
            <a:ext cx="10744200" cy="244746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0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39065" marR="130810" algn="ctr">
              <a:lnSpc>
                <a:spcPts val="2150"/>
              </a:lnSpc>
              <a:spcBef>
                <a:spcPts val="5"/>
              </a:spcBef>
            </a:pPr>
            <a:r>
              <a:rPr sz="3000" b="1" dirty="0">
                <a:latin typeface="Times New Roman"/>
                <a:cs typeface="Times New Roman"/>
              </a:rPr>
              <a:t>BİLİM</a:t>
            </a:r>
            <a:r>
              <a:rPr sz="3000" b="1" spc="-2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VE</a:t>
            </a:r>
            <a:r>
              <a:rPr sz="3000" b="1" spc="-1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SANAT</a:t>
            </a:r>
            <a:r>
              <a:rPr sz="3000" b="1" spc="-10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MERKEZLERİ</a:t>
            </a:r>
            <a:r>
              <a:rPr sz="3000" b="1" spc="-20" dirty="0">
                <a:latin typeface="Times New Roman"/>
                <a:cs typeface="Times New Roman"/>
              </a:rPr>
              <a:t> </a:t>
            </a:r>
            <a:endParaRPr lang="tr-TR" sz="3000" b="1" spc="-20" dirty="0" smtClean="0">
              <a:latin typeface="Times New Roman"/>
              <a:cs typeface="Times New Roman"/>
            </a:endParaRPr>
          </a:p>
          <a:p>
            <a:pPr marL="139065" marR="130810" algn="ctr">
              <a:lnSpc>
                <a:spcPts val="2150"/>
              </a:lnSpc>
              <a:spcBef>
                <a:spcPts val="5"/>
              </a:spcBef>
            </a:pPr>
            <a:endParaRPr lang="tr-TR" sz="3000" b="1" spc="-20" dirty="0" smtClean="0">
              <a:latin typeface="Times New Roman"/>
              <a:cs typeface="Times New Roman"/>
            </a:endParaRPr>
          </a:p>
          <a:p>
            <a:pPr marL="139065" marR="130810" algn="ctr">
              <a:lnSpc>
                <a:spcPts val="2150"/>
              </a:lnSpc>
              <a:spcBef>
                <a:spcPts val="5"/>
              </a:spcBef>
            </a:pPr>
            <a:r>
              <a:rPr sz="3000" b="1" spc="-10" dirty="0" smtClean="0">
                <a:latin typeface="Times New Roman"/>
                <a:cs typeface="Times New Roman"/>
              </a:rPr>
              <a:t>ÖĞRENCİ </a:t>
            </a:r>
            <a:r>
              <a:rPr sz="3000" b="1" dirty="0" smtClean="0">
                <a:latin typeface="Times New Roman"/>
                <a:cs typeface="Times New Roman"/>
              </a:rPr>
              <a:t>TANILAMA</a:t>
            </a:r>
            <a:r>
              <a:rPr lang="tr-TR" sz="3000" b="1" dirty="0">
                <a:latin typeface="Times New Roman"/>
                <a:cs typeface="Times New Roman"/>
              </a:rPr>
              <a:t> </a:t>
            </a:r>
            <a:r>
              <a:rPr sz="3000" b="1" dirty="0" smtClean="0">
                <a:latin typeface="Times New Roman"/>
                <a:cs typeface="Times New Roman"/>
              </a:rPr>
              <a:t>VE</a:t>
            </a:r>
            <a:r>
              <a:rPr sz="3000" b="1" spc="-40" dirty="0" smtClean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YERLEŞTİRME</a:t>
            </a:r>
            <a:endParaRPr lang="tr-TR" sz="3000" b="1" spc="-40" dirty="0">
              <a:latin typeface="Times New Roman"/>
              <a:cs typeface="Times New Roman"/>
            </a:endParaRPr>
          </a:p>
          <a:p>
            <a:pPr marL="139065" marR="130810" algn="ctr">
              <a:lnSpc>
                <a:spcPts val="2150"/>
              </a:lnSpc>
              <a:spcBef>
                <a:spcPts val="5"/>
              </a:spcBef>
            </a:pPr>
            <a:endParaRPr lang="tr-TR" sz="3000" b="1" spc="-40" dirty="0">
              <a:latin typeface="Times New Roman"/>
              <a:cs typeface="Times New Roman"/>
            </a:endParaRPr>
          </a:p>
          <a:p>
            <a:pPr marL="139065" marR="130810" algn="ctr">
              <a:lnSpc>
                <a:spcPts val="2150"/>
              </a:lnSpc>
              <a:spcBef>
                <a:spcPts val="5"/>
              </a:spcBef>
            </a:pPr>
            <a:r>
              <a:rPr lang="tr-TR" sz="3000" b="1" spc="-40" dirty="0">
                <a:latin typeface="Times New Roman"/>
                <a:cs typeface="Times New Roman"/>
              </a:rPr>
              <a:t>BİLGİLENDİRME TOPLANTISI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3535" y="8157209"/>
            <a:ext cx="257873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2022-</a:t>
            </a:r>
            <a:r>
              <a:rPr sz="3000" b="1" spc="-20" dirty="0">
                <a:latin typeface="Times New Roman"/>
                <a:cs typeface="Times New Roman"/>
              </a:rPr>
              <a:t>2023</a:t>
            </a:r>
            <a:endParaRPr sz="3000" dirty="0">
              <a:latin typeface="Times New Roman"/>
              <a:cs typeface="Times New Roman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72" y="622300"/>
            <a:ext cx="3544194" cy="3817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85069" y="471932"/>
            <a:ext cx="11277600" cy="9011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9395" algn="r">
              <a:spcBef>
                <a:spcPts val="100"/>
              </a:spcBef>
            </a:pPr>
            <a:r>
              <a:rPr sz="2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algn="just"/>
            <a:r>
              <a:rPr sz="2400" b="1" dirty="0">
                <a:latin typeface="Times New Roman"/>
                <a:cs typeface="Times New Roman"/>
              </a:rPr>
              <a:t>3.4.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İl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Tanılama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Sınav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Komisyonunun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Görevleri</a:t>
            </a:r>
            <a:endParaRPr sz="2400" dirty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800"/>
              </a:lnSpc>
              <a:spcBef>
                <a:spcPts val="98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BİLSEM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yerleştirme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sürecinde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1,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3.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seviyelerinde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derse </a:t>
            </a:r>
            <a:r>
              <a:rPr sz="2400" dirty="0">
                <a:latin typeface="Times New Roman"/>
                <a:cs typeface="Times New Roman"/>
              </a:rPr>
              <a:t>giren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3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öğretmenlerine,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rehber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öğretmen/psikolojik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danışmanlara</a:t>
            </a:r>
            <a:r>
              <a:rPr sz="2400" spc="3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okul </a:t>
            </a:r>
            <a:r>
              <a:rPr sz="2400" dirty="0">
                <a:latin typeface="Times New Roman"/>
                <a:cs typeface="Times New Roman"/>
              </a:rPr>
              <a:t>yöneticilerine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12-</a:t>
            </a:r>
            <a:r>
              <a:rPr sz="2400" dirty="0">
                <a:latin typeface="Times New Roman"/>
                <a:cs typeface="Times New Roman"/>
              </a:rPr>
              <a:t>16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Aralık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2022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tarihleri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arasında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yetenekli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özellikleri,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yetenekli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sunulan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eğitim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hizmetleri,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BİLSEM’lere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tanılama </a:t>
            </a:r>
            <a:r>
              <a:rPr sz="2400" dirty="0">
                <a:latin typeface="Times New Roman"/>
                <a:cs typeface="Times New Roman"/>
              </a:rPr>
              <a:t>sürecine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yönelik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bilgilendirme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toplantılarını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planlamak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gerçekleştirilmesini</a:t>
            </a:r>
            <a:r>
              <a:rPr sz="2400" spc="-10" dirty="0">
                <a:latin typeface="Times New Roman"/>
                <a:cs typeface="Times New Roman"/>
              </a:rPr>
              <a:t> sağlamak,</a:t>
            </a:r>
            <a:endParaRPr sz="2400" dirty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300"/>
              </a:lnSpc>
              <a:spcBef>
                <a:spcPts val="100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 değerlendirme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uygulamalarındaki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 işlemleri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planlamak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0" dirty="0">
                <a:latin typeface="Times New Roman"/>
                <a:cs typeface="Times New Roman"/>
              </a:rPr>
              <a:t> yürütmek,</a:t>
            </a:r>
            <a:endParaRPr sz="2400" dirty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900"/>
              </a:lnSpc>
              <a:spcBef>
                <a:spcPts val="100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sonuçlarına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ilişkin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itirazları </a:t>
            </a:r>
            <a:r>
              <a:rPr sz="2400" dirty="0">
                <a:latin typeface="Times New Roman"/>
                <a:cs typeface="Times New Roman"/>
              </a:rPr>
              <a:t>değerlendirerek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maddi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hata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içermeyen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itirazları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karara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bağlamak,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maddi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hata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içeren </a:t>
            </a:r>
            <a:r>
              <a:rPr sz="2400" dirty="0">
                <a:latin typeface="Times New Roman"/>
                <a:cs typeface="Times New Roman"/>
              </a:rPr>
              <a:t>itirazları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bağlanmak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üzere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Komisyonuna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göndermek,</a:t>
            </a:r>
            <a:endParaRPr sz="2400" dirty="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600"/>
              </a:lnSpc>
              <a:spcBef>
                <a:spcPts val="1005"/>
              </a:spcBef>
            </a:pPr>
            <a:r>
              <a:rPr sz="2400" dirty="0" smtClean="0">
                <a:latin typeface="Times New Roman"/>
                <a:cs typeface="Times New Roman"/>
              </a:rPr>
              <a:t>ç)</a:t>
            </a:r>
            <a:r>
              <a:rPr sz="2400" dirty="0" err="1" smtClean="0">
                <a:latin typeface="Times New Roman"/>
                <a:cs typeface="Times New Roman"/>
              </a:rPr>
              <a:t>Bireysel</a:t>
            </a:r>
            <a:r>
              <a:rPr sz="2400" spc="245" dirty="0" smtClean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itiraz</a:t>
            </a:r>
            <a:r>
              <a:rPr sz="2400" spc="2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sürecinde;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2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zihinsel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alanı</a:t>
            </a:r>
            <a:r>
              <a:rPr sz="2400" spc="2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bireysel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uygulamalarında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görev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yapmış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(1)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uygulayıcının,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resim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müzik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ise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alanlarının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uygulamalarında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görev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yapmış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ikişer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(2) </a:t>
            </a:r>
            <a:r>
              <a:rPr sz="2400" dirty="0">
                <a:latin typeface="Times New Roman"/>
                <a:cs typeface="Times New Roman"/>
              </a:rPr>
              <a:t>komisyon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üyesinin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görevlendirilmesini</a:t>
            </a:r>
            <a:r>
              <a:rPr sz="2400" spc="-10" dirty="0">
                <a:latin typeface="Times New Roman"/>
                <a:cs typeface="Times New Roman"/>
              </a:rPr>
              <a:t> sağlamak.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10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73575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08869" y="877570"/>
            <a:ext cx="11049000" cy="7517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 algn="just"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3.5.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Genel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Uygulama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Esasları</a:t>
            </a:r>
            <a:endParaRPr sz="2400" dirty="0">
              <a:latin typeface="Times New Roman"/>
              <a:cs typeface="Times New Roman"/>
            </a:endParaRPr>
          </a:p>
          <a:p>
            <a:pPr marL="240665" marR="6350" indent="-228600" algn="just">
              <a:lnSpc>
                <a:spcPct val="143600"/>
              </a:lnSpc>
              <a:spcBef>
                <a:spcPts val="98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gösterilen</a:t>
            </a:r>
            <a:r>
              <a:rPr sz="2400" spc="1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1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“Uygulama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Giriş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Belgeleri”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e-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1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Yönetim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Bilgi </a:t>
            </a:r>
            <a:r>
              <a:rPr sz="2400" dirty="0">
                <a:latin typeface="Times New Roman"/>
                <a:cs typeface="Times New Roman"/>
              </a:rPr>
              <a:t>Sistemi/İlkokul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Ortaokul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Kurum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İşlemleri/Sınav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İşlemleri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Modülü’nde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yayımlanacaktır. </a:t>
            </a:r>
            <a:r>
              <a:rPr sz="2400" dirty="0">
                <a:latin typeface="Times New Roman"/>
                <a:cs typeface="Times New Roman"/>
              </a:rPr>
              <a:t>Yayım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tarihinden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itibaren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fotoğraflı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giriş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belgeleri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müdürlükleri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tarafından </a:t>
            </a:r>
            <a:r>
              <a:rPr sz="2400" dirty="0">
                <a:latin typeface="Times New Roman"/>
                <a:cs typeface="Times New Roman"/>
              </a:rPr>
              <a:t>onaylanarak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velilerine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imza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karşılığında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teslim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edilecektir.</a:t>
            </a:r>
            <a:endParaRPr sz="2400" dirty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700"/>
              </a:lnSpc>
              <a:spcBef>
                <a:spcPts val="100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giriş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belgelerinin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yayımlandığını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duyurma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sorumluluğu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müdürlüklerine, </a:t>
            </a:r>
            <a:r>
              <a:rPr sz="2400" dirty="0">
                <a:latin typeface="Times New Roman"/>
                <a:cs typeface="Times New Roman"/>
              </a:rPr>
              <a:t>imza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karşılığı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teslim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alma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sorumluluğu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ise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velilerine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aittir.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Belgelerin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imza </a:t>
            </a:r>
            <a:r>
              <a:rPr sz="2400" dirty="0">
                <a:latin typeface="Times New Roman"/>
                <a:cs typeface="Times New Roman"/>
              </a:rPr>
              <a:t>karşılığı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velilere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teslim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edilmesi</a:t>
            </a:r>
            <a:r>
              <a:rPr sz="2400" spc="2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zorunlu</a:t>
            </a:r>
            <a:r>
              <a:rPr sz="2400" spc="2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olup</a:t>
            </a:r>
            <a:r>
              <a:rPr sz="2400" spc="2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bu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sürecin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sorumluluğu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okul </a:t>
            </a:r>
            <a:r>
              <a:rPr sz="2400" dirty="0">
                <a:latin typeface="Times New Roman"/>
                <a:cs typeface="Times New Roman"/>
              </a:rPr>
              <a:t>müdürlüklerine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aittir.</a:t>
            </a:r>
            <a:endParaRPr sz="2400" dirty="0">
              <a:latin typeface="Times New Roman"/>
              <a:cs typeface="Times New Roman"/>
            </a:endParaRPr>
          </a:p>
          <a:p>
            <a:pPr marL="240665" marR="7620" indent="-228600" algn="just">
              <a:lnSpc>
                <a:spcPct val="143700"/>
              </a:lnSpc>
              <a:spcBef>
                <a:spcPts val="100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uygulamalarında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görev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alacak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uygulayıcılara </a:t>
            </a:r>
            <a:r>
              <a:rPr sz="2400" dirty="0">
                <a:latin typeface="Times New Roman"/>
                <a:cs typeface="Times New Roman"/>
              </a:rPr>
              <a:t>beyanlarına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bağlı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olarak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kendileri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üçüncü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dereceye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kadar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akrabalık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bağı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bulunan öğrencilerin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uygulamalarında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görev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verilmeyecektir.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08869" y="877570"/>
            <a:ext cx="11049000" cy="4764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6350" indent="-228600" algn="just">
              <a:lnSpc>
                <a:spcPct val="143800"/>
              </a:lnSpc>
              <a:spcBef>
                <a:spcPts val="1000"/>
              </a:spcBef>
            </a:pPr>
            <a:r>
              <a:rPr sz="2400" dirty="0" smtClean="0">
                <a:latin typeface="Times New Roman"/>
                <a:cs typeface="Times New Roman"/>
              </a:rPr>
              <a:t>ç)</a:t>
            </a:r>
            <a:r>
              <a:rPr sz="2400" dirty="0" err="1" smtClean="0">
                <a:latin typeface="Times New Roman"/>
                <a:cs typeface="Times New Roman"/>
              </a:rPr>
              <a:t>Ön</a:t>
            </a:r>
            <a:r>
              <a:rPr sz="2400" spc="12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uygulamalarında;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öğretmen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öğrencilerin </a:t>
            </a:r>
            <a:r>
              <a:rPr sz="2400" dirty="0">
                <a:latin typeface="Times New Roman"/>
                <a:cs typeface="Times New Roman"/>
              </a:rPr>
              <a:t>uygulamaya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telsiz,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radyo,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cep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telefonu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gibi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haberleşme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araçları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bank,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dizüstü </a:t>
            </a:r>
            <a:r>
              <a:rPr sz="2400" dirty="0">
                <a:latin typeface="Times New Roman"/>
                <a:cs typeface="Times New Roman"/>
              </a:rPr>
              <a:t>bilgisayar,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saat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dışında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fonksiyonu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bulunan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saat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vb.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türlü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bilgisayar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özelliği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olan,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özel </a:t>
            </a:r>
            <a:r>
              <a:rPr sz="2400" dirty="0">
                <a:latin typeface="Times New Roman"/>
                <a:cs typeface="Times New Roman"/>
              </a:rPr>
              <a:t>elektronik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donanımlı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aletler,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hesap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makinesi,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fotoğraf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makinesi,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kamera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vb.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cihazlarla </a:t>
            </a:r>
            <a:r>
              <a:rPr sz="2400" dirty="0">
                <a:latin typeface="Times New Roman"/>
                <a:cs typeface="Times New Roman"/>
              </a:rPr>
              <a:t>gelmeleri </a:t>
            </a:r>
            <a:r>
              <a:rPr sz="2400" spc="-10" dirty="0">
                <a:latin typeface="Times New Roman"/>
                <a:cs typeface="Times New Roman"/>
              </a:rPr>
              <a:t>yasaktır.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7620" indent="-228600" algn="just">
              <a:lnSpc>
                <a:spcPct val="143700"/>
              </a:lnSpc>
              <a:spcBef>
                <a:spcPts val="1005"/>
              </a:spcBef>
              <a:buAutoNum type="alphaLcParenR" startAt="4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Genel zihinsel, resim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 alanı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 değerlendirme 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değerlendirme </a:t>
            </a:r>
            <a:r>
              <a:rPr sz="2400" dirty="0">
                <a:latin typeface="Times New Roman"/>
                <a:cs typeface="Times New Roman"/>
              </a:rPr>
              <a:t>uygulamalarına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ilişkin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sonuçlar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belirtilen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tarihlerde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  <a:hlinkClick r:id="rId3"/>
              </a:rPr>
              <a:t>http://meb.gov.tr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adresinden yayımlanacaktır.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12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410562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08869" y="877570"/>
            <a:ext cx="11811000" cy="8520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60960" algn="just"/>
            <a:r>
              <a:rPr sz="2400" b="1" dirty="0">
                <a:latin typeface="Times New Roman"/>
                <a:cs typeface="Times New Roman"/>
              </a:rPr>
              <a:t>3.6.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Ön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Uygulama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Esasları</a:t>
            </a:r>
            <a:endParaRPr sz="2400" dirty="0">
              <a:latin typeface="Times New Roman"/>
              <a:cs typeface="Times New Roman"/>
            </a:endParaRPr>
          </a:p>
          <a:p>
            <a:pPr marL="240665" marR="7620" indent="-228600" algn="just">
              <a:lnSpc>
                <a:spcPct val="143900"/>
              </a:lnSpc>
              <a:spcBef>
                <a:spcPts val="96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zihinsel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sınav </a:t>
            </a:r>
            <a:r>
              <a:rPr sz="2400" dirty="0">
                <a:latin typeface="Times New Roman"/>
                <a:cs typeface="Times New Roman"/>
              </a:rPr>
              <a:t>komisyonları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belirlenen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merkezlerinde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tablet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bilgisayarlar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üzerinden, </a:t>
            </a:r>
            <a:r>
              <a:rPr sz="2400" dirty="0">
                <a:latin typeface="Times New Roman"/>
                <a:cs typeface="Times New Roman"/>
              </a:rPr>
              <a:t>resim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ise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kayıtlı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bulundukları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okullarda </a:t>
            </a:r>
            <a:r>
              <a:rPr sz="2400" dirty="0">
                <a:latin typeface="Times New Roman"/>
                <a:cs typeface="Times New Roman"/>
              </a:rPr>
              <a:t>elektronik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ortamda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14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Ocak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09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Nisan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2023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tarihleri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arasında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8890" indent="-228600" algn="just">
              <a:lnSpc>
                <a:spcPct val="143800"/>
              </a:lnSpc>
              <a:spcBef>
                <a:spcPts val="100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zihinsel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uygulamalarına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girecek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öğrencilerin </a:t>
            </a:r>
            <a:r>
              <a:rPr sz="2400" dirty="0">
                <a:latin typeface="Times New Roman"/>
                <a:cs typeface="Times New Roman"/>
              </a:rPr>
              <a:t>randevuları,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komisyonları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MEBBİS/BİLSEM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Modülü </a:t>
            </a:r>
            <a:r>
              <a:rPr sz="2400" dirty="0">
                <a:latin typeface="Times New Roman"/>
                <a:cs typeface="Times New Roman"/>
              </a:rPr>
              <a:t>üzerinden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verilecektir.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Uygulamalar,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cumartesi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pazar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günleri;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9.00,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10.15,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11.30, </a:t>
            </a:r>
            <a:r>
              <a:rPr sz="2400" dirty="0">
                <a:latin typeface="Times New Roman"/>
                <a:cs typeface="Times New Roman"/>
              </a:rPr>
              <a:t>13.30,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14.45,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16.00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saatlerinde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olmak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üzere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günlük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altı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(6)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oturum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olacak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şekilde </a:t>
            </a:r>
            <a:r>
              <a:rPr sz="2400" spc="-10" dirty="0" err="1">
                <a:latin typeface="Times New Roman"/>
                <a:cs typeface="Times New Roman"/>
              </a:rPr>
              <a:t>planlanacaktır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lang="tr-TR" sz="2400" spc="-10" dirty="0" smtClean="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800"/>
              </a:lnSpc>
              <a:buAutoNum type="alphaLcParenR" startAt="3"/>
              <a:tabLst>
                <a:tab pos="24130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Genel</a:t>
            </a:r>
            <a:r>
              <a:rPr lang="tr-TR" sz="2400" spc="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zihinsel</a:t>
            </a:r>
            <a:r>
              <a:rPr lang="tr-TR" sz="2400" spc="4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yetenek</a:t>
            </a:r>
            <a:r>
              <a:rPr lang="tr-TR" sz="2400" spc="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alanı</a:t>
            </a:r>
            <a:r>
              <a:rPr lang="tr-TR" sz="2400" spc="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</a:t>
            </a:r>
            <a:r>
              <a:rPr lang="tr-TR" sz="2400" spc="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</a:t>
            </a:r>
            <a:r>
              <a:rPr lang="tr-TR" sz="2400" spc="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uygulamalarında</a:t>
            </a:r>
            <a:r>
              <a:rPr lang="tr-TR" sz="2400" spc="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görev</a:t>
            </a:r>
            <a:r>
              <a:rPr lang="tr-TR" sz="2400" spc="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alacak</a:t>
            </a:r>
            <a:r>
              <a:rPr lang="tr-TR" sz="2400" spc="3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öğretmenler </a:t>
            </a:r>
            <a:r>
              <a:rPr lang="tr-TR" sz="2400" dirty="0" smtClean="0">
                <a:latin typeface="Times New Roman"/>
                <a:cs typeface="Times New Roman"/>
              </a:rPr>
              <a:t>il</a:t>
            </a:r>
            <a:r>
              <a:rPr lang="tr-TR" sz="2400" spc="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sınav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komisyonlarının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kararları</a:t>
            </a:r>
            <a:r>
              <a:rPr lang="tr-TR" sz="2400" spc="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doğrultusunda</a:t>
            </a:r>
            <a:r>
              <a:rPr lang="tr-TR" sz="2400" spc="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il</a:t>
            </a:r>
            <a:r>
              <a:rPr lang="tr-TR" sz="2400" spc="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millî</a:t>
            </a:r>
            <a:r>
              <a:rPr lang="tr-TR" sz="2400" spc="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eğitim</a:t>
            </a:r>
            <a:r>
              <a:rPr lang="tr-TR" sz="2400" spc="8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müdürlüklerince </a:t>
            </a:r>
            <a:r>
              <a:rPr lang="tr-TR" sz="2400" dirty="0" smtClean="0">
                <a:latin typeface="Times New Roman"/>
                <a:cs typeface="Times New Roman"/>
              </a:rPr>
              <a:t>resen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seçilecektir.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uygulamalarında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öncelik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sırasına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göre;</a:t>
            </a:r>
            <a:r>
              <a:rPr lang="tr-TR" sz="2400" dirty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RAM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dirty="0" err="1" smtClean="0">
                <a:latin typeface="Times New Roman"/>
                <a:cs typeface="Times New Roman"/>
              </a:rPr>
              <a:t>BİLSEM’lerde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görev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yapan</a:t>
            </a:r>
            <a:r>
              <a:rPr lang="tr-TR" sz="2400" spc="-10" dirty="0" smtClean="0">
                <a:latin typeface="Times New Roman"/>
                <a:cs typeface="Times New Roman"/>
              </a:rPr>
              <a:t> öğretmenler,</a:t>
            </a:r>
            <a:r>
              <a:rPr lang="tr-TR" sz="2400" dirty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MEBBİS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yöneticileri,</a:t>
            </a:r>
            <a:r>
              <a:rPr lang="tr-TR" sz="2400" dirty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Yenilik</a:t>
            </a:r>
            <a:r>
              <a:rPr lang="tr-TR" sz="2400" spc="21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ve</a:t>
            </a:r>
            <a:r>
              <a:rPr lang="tr-TR" sz="2400" spc="21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Eğitim</a:t>
            </a:r>
            <a:r>
              <a:rPr lang="tr-TR" sz="2400" spc="22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Teknolojileri</a:t>
            </a:r>
            <a:r>
              <a:rPr lang="tr-TR" sz="2400" spc="21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Genel</a:t>
            </a:r>
            <a:r>
              <a:rPr lang="tr-TR" sz="2400" spc="22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Müdürlüğünce</a:t>
            </a:r>
            <a:r>
              <a:rPr lang="tr-TR" sz="2400" spc="21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illerde</a:t>
            </a:r>
            <a:r>
              <a:rPr lang="tr-TR" sz="2400" spc="220" dirty="0" smtClean="0">
                <a:latin typeface="Times New Roman"/>
                <a:cs typeface="Times New Roman"/>
              </a:rPr>
              <a:t>  </a:t>
            </a:r>
            <a:r>
              <a:rPr lang="tr-TR" sz="2400" spc="-10" dirty="0" smtClean="0">
                <a:latin typeface="Times New Roman"/>
                <a:cs typeface="Times New Roman"/>
              </a:rPr>
              <a:t>görevlendirilen </a:t>
            </a:r>
            <a:r>
              <a:rPr lang="tr-TR" sz="2400" dirty="0" smtClean="0">
                <a:latin typeface="Times New Roman"/>
                <a:cs typeface="Times New Roman"/>
              </a:rPr>
              <a:t>koordinatörler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 eğitmenler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görev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alabilecektir.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12065" marR="8890" algn="just">
              <a:lnSpc>
                <a:spcPct val="143800"/>
              </a:lnSpc>
              <a:spcBef>
                <a:spcPts val="1000"/>
              </a:spcBef>
              <a:tabLst>
                <a:tab pos="2413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13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52661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08869" y="877570"/>
            <a:ext cx="11811000" cy="5492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0665" marR="6985" indent="-228600" algn="just">
              <a:lnSpc>
                <a:spcPct val="143700"/>
              </a:lnSpc>
              <a:spcBef>
                <a:spcPts val="1010"/>
              </a:spcBef>
            </a:pPr>
            <a:r>
              <a:rPr lang="tr-TR" sz="2400" dirty="0" smtClean="0">
                <a:latin typeface="Times New Roman"/>
                <a:cs typeface="Times New Roman"/>
              </a:rPr>
              <a:t>ç)Genel zihinsel</a:t>
            </a:r>
            <a:r>
              <a:rPr lang="tr-TR" sz="2400" spc="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yetenek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alanı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uygulamalarında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bir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(1)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öğretmen günde </a:t>
            </a:r>
            <a:r>
              <a:rPr lang="tr-TR" sz="2400" spc="-25" dirty="0" smtClean="0">
                <a:latin typeface="Times New Roman"/>
                <a:cs typeface="Times New Roman"/>
              </a:rPr>
              <a:t>en </a:t>
            </a:r>
            <a:r>
              <a:rPr lang="tr-TR" sz="2400" dirty="0" smtClean="0">
                <a:latin typeface="Times New Roman"/>
                <a:cs typeface="Times New Roman"/>
              </a:rPr>
              <a:t>fazla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üç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(3)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oturumda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görev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alabilecektir.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Bir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döneminde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bir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(1)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öğretmen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spc="-25" dirty="0" smtClean="0">
                <a:latin typeface="Times New Roman"/>
                <a:cs typeface="Times New Roman"/>
              </a:rPr>
              <a:t>en </a:t>
            </a:r>
            <a:r>
              <a:rPr lang="tr-TR" sz="2400" dirty="0" smtClean="0">
                <a:latin typeface="Times New Roman"/>
                <a:cs typeface="Times New Roman"/>
              </a:rPr>
              <a:t>fazla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on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iki</a:t>
            </a:r>
            <a:r>
              <a:rPr lang="tr-TR" sz="2400" spc="2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(12)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gün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görev </a:t>
            </a:r>
            <a:r>
              <a:rPr lang="tr-TR" sz="2400" spc="-10" dirty="0" smtClean="0">
                <a:latin typeface="Times New Roman"/>
                <a:cs typeface="Times New Roman"/>
              </a:rPr>
              <a:t>alabilecektir.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240665" marR="6350" indent="-228600" algn="just">
              <a:lnSpc>
                <a:spcPct val="143800"/>
              </a:lnSpc>
              <a:spcBef>
                <a:spcPts val="985"/>
              </a:spcBef>
              <a:buAutoNum type="alphaLcParenR" startAt="4"/>
              <a:tabLst>
                <a:tab pos="24130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Resim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 müzik</a:t>
            </a:r>
            <a:r>
              <a:rPr lang="tr-TR" sz="2400" spc="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yetenek</a:t>
            </a:r>
            <a:r>
              <a:rPr lang="tr-TR" sz="2400" spc="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alanları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</a:t>
            </a:r>
            <a:r>
              <a:rPr lang="tr-TR" sz="2400" spc="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uygulamaları</a:t>
            </a:r>
            <a:r>
              <a:rPr lang="tr-TR" sz="2400" spc="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elektronik</a:t>
            </a:r>
            <a:r>
              <a:rPr lang="tr-TR" sz="2400" spc="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ortamda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sınıf </a:t>
            </a:r>
            <a:r>
              <a:rPr lang="tr-TR" sz="2400" dirty="0" smtClean="0">
                <a:latin typeface="Times New Roman"/>
                <a:cs typeface="Times New Roman"/>
              </a:rPr>
              <a:t>öğretmenleri tarafından</a:t>
            </a:r>
            <a:r>
              <a:rPr lang="tr-TR" sz="2400" spc="1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gerçekleştirilecektir.</a:t>
            </a:r>
            <a:r>
              <a:rPr lang="tr-TR" sz="2400" spc="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“Bilim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 Sanat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Merkezleri</a:t>
            </a:r>
            <a:r>
              <a:rPr lang="tr-TR" sz="2400" spc="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Müzik ve </a:t>
            </a:r>
            <a:r>
              <a:rPr lang="tr-TR" sz="2400" spc="-10" dirty="0" smtClean="0">
                <a:latin typeface="Times New Roman"/>
                <a:cs typeface="Times New Roman"/>
              </a:rPr>
              <a:t>Resim </a:t>
            </a:r>
            <a:r>
              <a:rPr lang="tr-TR" sz="2400" dirty="0" smtClean="0">
                <a:latin typeface="Times New Roman"/>
                <a:cs typeface="Times New Roman"/>
              </a:rPr>
              <a:t>Yetenek</a:t>
            </a:r>
            <a:r>
              <a:rPr lang="tr-TR" sz="2400" spc="10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Alanları</a:t>
            </a:r>
            <a:r>
              <a:rPr lang="tr-TR" sz="2400" spc="1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</a:t>
            </a:r>
            <a:r>
              <a:rPr lang="tr-TR" sz="2400" spc="1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</a:t>
            </a:r>
            <a:r>
              <a:rPr lang="tr-TR" sz="2400" spc="1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Uygulayıcı</a:t>
            </a:r>
            <a:r>
              <a:rPr lang="tr-TR" sz="2400" spc="1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Kılavuzu”</a:t>
            </a:r>
            <a:r>
              <a:rPr lang="tr-TR" sz="2400" spc="1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sınıf</a:t>
            </a:r>
            <a:r>
              <a:rPr lang="tr-TR" sz="2400" spc="1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öğretmenlerinin</a:t>
            </a:r>
            <a:r>
              <a:rPr lang="tr-TR" sz="2400" spc="114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kişisel </a:t>
            </a:r>
            <a:r>
              <a:rPr lang="tr-TR" sz="2400" dirty="0" smtClean="0">
                <a:latin typeface="Times New Roman"/>
                <a:cs typeface="Times New Roman"/>
              </a:rPr>
              <a:t>MEBBİS</a:t>
            </a:r>
            <a:r>
              <a:rPr lang="tr-TR" sz="2400" spc="10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sayfalarında</a:t>
            </a:r>
            <a:r>
              <a:rPr lang="tr-TR" sz="2400" spc="10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yer</a:t>
            </a:r>
            <a:r>
              <a:rPr lang="tr-TR" sz="2400" spc="10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alan</a:t>
            </a:r>
            <a:r>
              <a:rPr lang="tr-TR" sz="2400" spc="10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“MEBBİS</a:t>
            </a:r>
            <a:r>
              <a:rPr lang="tr-TR" sz="2400" spc="10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BİLSEM</a:t>
            </a:r>
            <a:r>
              <a:rPr lang="tr-TR" sz="2400" spc="10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İşlemleri</a:t>
            </a:r>
            <a:r>
              <a:rPr lang="tr-TR" sz="2400" spc="4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Modülü”</a:t>
            </a:r>
            <a:r>
              <a:rPr lang="tr-TR" sz="2400" spc="484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üzerinden paylaşılacaktır.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12065" marR="8890" algn="just">
              <a:lnSpc>
                <a:spcPct val="143800"/>
              </a:lnSpc>
              <a:spcBef>
                <a:spcPts val="1000"/>
              </a:spcBef>
              <a:tabLst>
                <a:tab pos="2413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14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782551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85069" y="471931"/>
            <a:ext cx="11582400" cy="92726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029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60960" algn="just"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3.7.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Bireysel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Uygulama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Esasları</a:t>
            </a:r>
            <a:endParaRPr sz="2400" dirty="0">
              <a:latin typeface="Times New Roman"/>
              <a:cs typeface="Times New Roman"/>
            </a:endParaRPr>
          </a:p>
          <a:p>
            <a:pPr marL="240665" marR="8255" indent="-228600" algn="just">
              <a:lnSpc>
                <a:spcPct val="143700"/>
              </a:lnSpc>
              <a:spcBef>
                <a:spcPts val="97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tamamlandıktan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sonra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Bakanlık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belirlenecek </a:t>
            </a:r>
            <a:r>
              <a:rPr sz="2400" dirty="0">
                <a:latin typeface="Times New Roman"/>
                <a:cs typeface="Times New Roman"/>
              </a:rPr>
              <a:t>puanları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geçen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alanlarına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uygulamalarına alınacaktır.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700"/>
              </a:lnSpc>
              <a:spcBef>
                <a:spcPts val="100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zihinsel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alanındaki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RAM’larda,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resim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yetenek </a:t>
            </a:r>
            <a:r>
              <a:rPr sz="2400" dirty="0">
                <a:latin typeface="Times New Roman"/>
                <a:cs typeface="Times New Roman"/>
              </a:rPr>
              <a:t>alanındaki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ise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BİLSEM’lerde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yapılacaktır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ancak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RAM’ların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BİLSEM’lerin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fiziki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koşullarının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uygun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olmaması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uygulamanın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gerçekleştirileceği </a:t>
            </a:r>
            <a:r>
              <a:rPr sz="2400" dirty="0">
                <a:latin typeface="Times New Roman"/>
                <a:cs typeface="Times New Roman"/>
              </a:rPr>
              <a:t>kurumun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RAM’ların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BİLSEM’lerin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sorumluluk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bölgesinde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bulunması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şartı</a:t>
            </a:r>
            <a:r>
              <a:rPr sz="2400" spc="-25" dirty="0">
                <a:latin typeface="Times New Roman"/>
                <a:cs typeface="Times New Roman"/>
              </a:rPr>
              <a:t> ile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1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1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komisyonunun</a:t>
            </a:r>
            <a:r>
              <a:rPr sz="2400" spc="1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kararı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doğrultusunda</a:t>
            </a:r>
            <a:r>
              <a:rPr sz="2400" spc="1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Bakanlığımıza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bağlı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diğer </a:t>
            </a:r>
            <a:r>
              <a:rPr sz="2400" dirty="0">
                <a:latin typeface="Times New Roman"/>
                <a:cs typeface="Times New Roman"/>
              </a:rPr>
              <a:t>kurumlarda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gerçekleştirilebilecektir.</a:t>
            </a:r>
            <a:endParaRPr sz="2400" dirty="0">
              <a:latin typeface="Times New Roman"/>
              <a:cs typeface="Times New Roman"/>
            </a:endParaRPr>
          </a:p>
          <a:p>
            <a:pPr marL="240665" marR="9525" algn="just">
              <a:lnSpc>
                <a:spcPct val="143300"/>
              </a:lnSpc>
            </a:pPr>
            <a:r>
              <a:rPr lang="tr-TR" sz="2400" dirty="0">
                <a:latin typeface="Times New Roman"/>
                <a:cs typeface="Times New Roman"/>
              </a:rPr>
              <a:t>	</a:t>
            </a:r>
            <a:r>
              <a:rPr sz="2400" dirty="0" err="1" smtClean="0">
                <a:latin typeface="Times New Roman"/>
                <a:cs typeface="Times New Roman"/>
              </a:rPr>
              <a:t>Resim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alanlarında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uygulamaya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alınacak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giriş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belgelerinde </a:t>
            </a:r>
            <a:r>
              <a:rPr sz="2400" dirty="0">
                <a:latin typeface="Times New Roman"/>
                <a:cs typeface="Times New Roman"/>
              </a:rPr>
              <a:t>belirtilen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saatten</a:t>
            </a:r>
            <a:r>
              <a:rPr sz="2400" spc="1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otuz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(30)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dakika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önce;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zihinsel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alanında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uygulamaya </a:t>
            </a:r>
            <a:r>
              <a:rPr sz="2400" dirty="0">
                <a:latin typeface="Times New Roman"/>
                <a:cs typeface="Times New Roman"/>
              </a:rPr>
              <a:t>alınacak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ise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giriş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belgelerinde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yer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saatte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merkezlerinde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hazır </a:t>
            </a:r>
            <a:r>
              <a:rPr sz="2400" dirty="0">
                <a:latin typeface="Times New Roman"/>
                <a:cs typeface="Times New Roman"/>
              </a:rPr>
              <a:t>bulunacaklardır.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giriş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belgelerindeki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randevu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saatinden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fazla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beş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(15</a:t>
            </a:r>
            <a:r>
              <a:rPr sz="2400" spc="-20" dirty="0" smtClean="0">
                <a:latin typeface="Times New Roman"/>
                <a:cs typeface="Times New Roman"/>
              </a:rPr>
              <a:t>)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dakikaya</a:t>
            </a:r>
            <a:r>
              <a:rPr lang="tr-TR" sz="2400" spc="13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kadar</a:t>
            </a:r>
            <a:r>
              <a:rPr lang="tr-TR" sz="2400" spc="16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yaşanan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gecikmelerde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değerlendirmeye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alınacak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olup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bu</a:t>
            </a:r>
            <a:r>
              <a:rPr lang="tr-TR" sz="2400" spc="155" dirty="0" smtClean="0">
                <a:latin typeface="Times New Roman"/>
                <a:cs typeface="Times New Roman"/>
              </a:rPr>
              <a:t>  </a:t>
            </a:r>
            <a:r>
              <a:rPr lang="tr-TR" sz="2400" spc="-10" dirty="0" smtClean="0">
                <a:latin typeface="Times New Roman"/>
                <a:cs typeface="Times New Roman"/>
              </a:rPr>
              <a:t>sürenin </a:t>
            </a:r>
            <a:r>
              <a:rPr lang="tr-TR" sz="2400" dirty="0" smtClean="0">
                <a:latin typeface="Times New Roman"/>
                <a:cs typeface="Times New Roman"/>
              </a:rPr>
              <a:t>aşılmasından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sonra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değerlendirmeye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alınmayacaklardır.</a:t>
            </a:r>
            <a:endParaRPr lang="tr-TR" sz="2400" dirty="0" smtClean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04069" y="452887"/>
            <a:ext cx="12420600" cy="93287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029" algn="r">
              <a:spcBef>
                <a:spcPts val="100"/>
              </a:spcBef>
            </a:pPr>
            <a:r>
              <a:rPr lang="tr-TR" sz="2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lang="tr-TR" sz="2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lang="tr-TR" sz="2400" b="1" spc="-1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240665" marR="8890" lvl="0" indent="-228600" algn="just" defTabSz="914400" eaLnBrk="1" fontAlgn="auto" latinLnBrk="0" hangingPunct="1">
              <a:lnSpc>
                <a:spcPct val="1439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ç)</a:t>
            </a:r>
            <a:r>
              <a:rPr kumimoji="0" lang="tr-TR" sz="2300" b="0" i="0" u="none" strike="noStrike" kern="0" cap="none" spc="13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Değerlendirme</a:t>
            </a:r>
            <a:r>
              <a:rPr kumimoji="0" lang="tr-TR" sz="2300" b="0" i="0" u="none" strike="noStrike" kern="0" cap="none" spc="254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sonuçlarının</a:t>
            </a:r>
            <a:r>
              <a:rPr kumimoji="0" lang="tr-TR" sz="23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uygulayıcılar</a:t>
            </a:r>
            <a:r>
              <a:rPr kumimoji="0" lang="tr-TR" sz="2300" b="0" i="0" u="none" strike="noStrike" kern="0" cap="none" spc="26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tarafından</a:t>
            </a:r>
            <a:r>
              <a:rPr kumimoji="0" lang="tr-TR" sz="2300" b="0" i="0" u="none" strike="noStrike" kern="0" cap="none" spc="26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elektronik</a:t>
            </a:r>
            <a:r>
              <a:rPr kumimoji="0" lang="tr-TR" sz="23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ortamda</a:t>
            </a:r>
            <a:r>
              <a:rPr kumimoji="0" lang="tr-TR" sz="2300" b="0" i="0" u="none" strike="noStrike" kern="0" cap="none" spc="26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sisteme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işlenebilmesi</a:t>
            </a:r>
            <a:r>
              <a:rPr kumimoji="0" lang="tr-TR" sz="2300" b="0" i="0" u="none" strike="noStrike" kern="0" cap="none" spc="114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için,</a:t>
            </a:r>
            <a:r>
              <a:rPr kumimoji="0" lang="tr-TR" sz="2300" b="0" i="0" u="none" strike="noStrike" kern="0" cap="none" spc="13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değerlendirmenin</a:t>
            </a:r>
            <a:r>
              <a:rPr kumimoji="0" lang="tr-TR" sz="2300" b="0" i="0" u="none" strike="noStrike" kern="0" cap="none" spc="14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yapıldığı</a:t>
            </a:r>
            <a:r>
              <a:rPr kumimoji="0" lang="tr-TR" sz="2300" b="0" i="0" u="none" strike="noStrike" kern="0" cap="none" spc="13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kurum</a:t>
            </a:r>
            <a:r>
              <a:rPr kumimoji="0" lang="tr-TR" sz="2300" b="0" i="0" u="none" strike="noStrike" kern="0" cap="none" spc="12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müdürlüklerince,</a:t>
            </a:r>
            <a:r>
              <a:rPr kumimoji="0" lang="tr-TR" sz="2300" b="0" i="0" u="none" strike="noStrike" kern="0" cap="none" spc="13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tr-TR" sz="2300" b="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öğrencilerin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“MEBBİS/BİLSEM</a:t>
            </a:r>
            <a:r>
              <a:rPr kumimoji="0" lang="tr-TR" sz="2300" b="0" i="0" u="none" strike="noStrike" kern="0" cap="none" spc="3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Modülü/Bireysel</a:t>
            </a:r>
            <a:r>
              <a:rPr kumimoji="0" lang="tr-TR" sz="2300" b="0" i="0" u="none" strike="noStrike" kern="0" cap="none" spc="33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Değerlendirme</a:t>
            </a:r>
            <a:r>
              <a:rPr kumimoji="0" lang="tr-TR" sz="2300" b="0" i="0" u="none" strike="noStrike" kern="0" cap="none" spc="33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İşlemleri/Bireysel</a:t>
            </a:r>
            <a:r>
              <a:rPr kumimoji="0" lang="tr-TR" sz="2300" b="0" i="0" u="none" strike="noStrike" kern="0" cap="none" spc="34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Değerlendirme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Öğrenci</a:t>
            </a:r>
            <a:r>
              <a:rPr kumimoji="0" lang="tr-TR" sz="2300" b="0" i="0" u="none" strike="noStrike" kern="0" cap="none" spc="-2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Yoklama</a:t>
            </a:r>
            <a:r>
              <a:rPr kumimoji="0" lang="tr-TR" sz="2300" b="0" i="0" u="none" strike="noStrike" kern="0" cap="none" spc="-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Girişi”</a:t>
            </a:r>
            <a:r>
              <a:rPr kumimoji="0" lang="tr-TR" sz="2300" b="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ekranında</a:t>
            </a:r>
            <a:r>
              <a:rPr kumimoji="0" lang="tr-TR" sz="2300" b="0" i="0" u="none" strike="noStrike" kern="0" cap="none" spc="28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“GİRDİ”</a:t>
            </a:r>
            <a:r>
              <a:rPr kumimoji="0" lang="tr-TR" sz="2300" b="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olarak</a:t>
            </a:r>
            <a:r>
              <a:rPr kumimoji="0" lang="tr-TR" sz="2300" b="0" i="0" u="none" strike="noStrike" kern="0" cap="none" spc="-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işaretlenmeleri</a:t>
            </a:r>
            <a:r>
              <a:rPr kumimoji="0" lang="tr-TR" sz="2300" b="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tr-TR" sz="2300" b="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gerekmektedir.</a:t>
            </a:r>
            <a:endParaRPr kumimoji="0" lang="tr-TR" sz="23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900"/>
              </a:lnSpc>
              <a:spcBef>
                <a:spcPts val="990"/>
              </a:spcBef>
              <a:buAutoNum type="alphaLcParenR" startAt="4"/>
              <a:tabLst>
                <a:tab pos="241300" algn="l"/>
              </a:tabLst>
            </a:pPr>
            <a:r>
              <a:rPr lang="tr-TR" sz="2300" dirty="0" smtClean="0">
                <a:latin typeface="Times New Roman"/>
                <a:cs typeface="Times New Roman"/>
              </a:rPr>
              <a:t>Uygulayıcılar,</a:t>
            </a:r>
            <a:r>
              <a:rPr lang="tr-TR" sz="2300" spc="150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öğrencilerin</a:t>
            </a:r>
            <a:r>
              <a:rPr lang="tr-TR" sz="2300" spc="15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değerlendirme</a:t>
            </a:r>
            <a:r>
              <a:rPr lang="tr-TR" sz="2300" spc="15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sonuçlarını</a:t>
            </a:r>
            <a:r>
              <a:rPr lang="tr-TR" sz="2300" spc="15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kendilerine</a:t>
            </a:r>
            <a:r>
              <a:rPr lang="tr-TR" sz="2300" spc="15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tanımlı</a:t>
            </a:r>
            <a:r>
              <a:rPr lang="tr-TR" sz="2300" spc="155" dirty="0" smtClean="0">
                <a:latin typeface="Times New Roman"/>
                <a:cs typeface="Times New Roman"/>
              </a:rPr>
              <a:t>  </a:t>
            </a:r>
            <a:r>
              <a:rPr lang="tr-TR" sz="2300" spc="-10" dirty="0" smtClean="0">
                <a:latin typeface="Times New Roman"/>
                <a:cs typeface="Times New Roman"/>
              </a:rPr>
              <a:t>bulunan </a:t>
            </a:r>
            <a:r>
              <a:rPr lang="tr-TR" sz="2300" dirty="0" smtClean="0">
                <a:latin typeface="Times New Roman"/>
                <a:cs typeface="Times New Roman"/>
              </a:rPr>
              <a:t>“MEBBİS/BİLSEM</a:t>
            </a:r>
            <a:r>
              <a:rPr lang="tr-TR" sz="2300" spc="23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Modülü/Bireysel</a:t>
            </a:r>
            <a:r>
              <a:rPr lang="tr-TR" sz="2300" spc="24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Değerlendirme</a:t>
            </a:r>
            <a:r>
              <a:rPr lang="tr-TR" sz="2300" spc="24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İşlemleri/Bireysel</a:t>
            </a:r>
            <a:r>
              <a:rPr lang="tr-TR" sz="2300" spc="250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Değerlendirme </a:t>
            </a:r>
            <a:r>
              <a:rPr lang="tr-TR" sz="2300" dirty="0" smtClean="0">
                <a:latin typeface="Times New Roman"/>
                <a:cs typeface="Times New Roman"/>
              </a:rPr>
              <a:t>Aday</a:t>
            </a:r>
            <a:r>
              <a:rPr lang="tr-TR" sz="2300" spc="-7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Not</a:t>
            </a:r>
            <a:r>
              <a:rPr lang="tr-TR" sz="2300" spc="-4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Girişi”</a:t>
            </a:r>
            <a:r>
              <a:rPr lang="tr-TR" sz="2300" spc="-5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ekranı</a:t>
            </a:r>
            <a:r>
              <a:rPr lang="tr-TR" sz="2300" spc="-3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üzerinden</a:t>
            </a:r>
            <a:r>
              <a:rPr lang="tr-TR" sz="2300" spc="-4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sisteme</a:t>
            </a:r>
            <a:r>
              <a:rPr lang="tr-TR" sz="2300" spc="-50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işleyeceklerdir.</a:t>
            </a:r>
            <a:endParaRPr lang="tr-TR" sz="2300" dirty="0" smtClean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700"/>
              </a:lnSpc>
              <a:spcBef>
                <a:spcPts val="1000"/>
              </a:spcBef>
              <a:buAutoNum type="alphaLcParenR" startAt="4"/>
              <a:tabLst>
                <a:tab pos="241300" algn="l"/>
              </a:tabLst>
            </a:pPr>
            <a:r>
              <a:rPr lang="tr-TR" sz="2300" dirty="0" smtClean="0">
                <a:latin typeface="Times New Roman"/>
                <a:cs typeface="Times New Roman"/>
              </a:rPr>
              <a:t>Değerlendirme</a:t>
            </a:r>
            <a:r>
              <a:rPr lang="tr-TR" sz="2300" spc="-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ve</a:t>
            </a:r>
            <a:r>
              <a:rPr lang="tr-TR" sz="2300" spc="-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sonuçların kayıt altına</a:t>
            </a:r>
            <a:r>
              <a:rPr lang="tr-TR" sz="2300" spc="-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alınması</a:t>
            </a:r>
            <a:r>
              <a:rPr lang="tr-TR" sz="2300" spc="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uygulayıcıların;</a:t>
            </a:r>
            <a:r>
              <a:rPr lang="tr-TR" sz="2300" spc="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gizliliğinin</a:t>
            </a:r>
            <a:r>
              <a:rPr lang="tr-TR" sz="2300" spc="-5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sağlanması </a:t>
            </a:r>
            <a:r>
              <a:rPr lang="tr-TR" sz="2300" dirty="0" smtClean="0">
                <a:latin typeface="Times New Roman"/>
                <a:cs typeface="Times New Roman"/>
              </a:rPr>
              <a:t>ise</a:t>
            </a:r>
            <a:r>
              <a:rPr lang="tr-TR" sz="2300" spc="18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uygulayıcıların</a:t>
            </a:r>
            <a:r>
              <a:rPr lang="tr-TR" sz="2300" spc="18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ve</a:t>
            </a:r>
            <a:r>
              <a:rPr lang="tr-TR" sz="2300" spc="190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değerlendirmenin</a:t>
            </a:r>
            <a:r>
              <a:rPr lang="tr-TR" sz="2300" spc="19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gerçekleştirildiği</a:t>
            </a:r>
            <a:r>
              <a:rPr lang="tr-TR" sz="2300" spc="185" dirty="0" smtClean="0">
                <a:latin typeface="Times New Roman"/>
                <a:cs typeface="Times New Roman"/>
              </a:rPr>
              <a:t>  </a:t>
            </a:r>
            <a:r>
              <a:rPr lang="tr-TR" sz="2300" dirty="0" smtClean="0">
                <a:latin typeface="Times New Roman"/>
                <a:cs typeface="Times New Roman"/>
              </a:rPr>
              <a:t>kurum</a:t>
            </a:r>
            <a:r>
              <a:rPr lang="tr-TR" sz="2300" spc="190" dirty="0" smtClean="0">
                <a:latin typeface="Times New Roman"/>
                <a:cs typeface="Times New Roman"/>
              </a:rPr>
              <a:t>  </a:t>
            </a:r>
            <a:r>
              <a:rPr lang="tr-TR" sz="2300" spc="-10" dirty="0" smtClean="0">
                <a:latin typeface="Times New Roman"/>
                <a:cs typeface="Times New Roman"/>
              </a:rPr>
              <a:t>müdürlüklerinin sorumluluğundadır.</a:t>
            </a:r>
            <a:endParaRPr lang="tr-TR" sz="2300" dirty="0" smtClean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700"/>
              </a:lnSpc>
              <a:spcBef>
                <a:spcPts val="1005"/>
              </a:spcBef>
              <a:buAutoNum type="alphaLcParenR" startAt="4"/>
              <a:tabLst>
                <a:tab pos="241300" algn="l"/>
              </a:tabLst>
            </a:pPr>
            <a:r>
              <a:rPr lang="tr-TR" sz="2300" dirty="0" smtClean="0">
                <a:latin typeface="Times New Roman"/>
                <a:cs typeface="Times New Roman"/>
              </a:rPr>
              <a:t>Genel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zihinsel</a:t>
            </a:r>
            <a:r>
              <a:rPr lang="tr-TR" sz="2300" spc="13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yetenek</a:t>
            </a:r>
            <a:r>
              <a:rPr lang="tr-TR" sz="2300" spc="13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alanı</a:t>
            </a:r>
            <a:r>
              <a:rPr lang="tr-TR" sz="2300" spc="12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değerlendirmelerine</a:t>
            </a:r>
            <a:r>
              <a:rPr lang="tr-TR" sz="2300" spc="12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ve</a:t>
            </a:r>
            <a:r>
              <a:rPr lang="tr-TR" sz="2300" spc="11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sonuçlarına</a:t>
            </a:r>
            <a:r>
              <a:rPr lang="tr-TR" sz="2300" spc="12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ilişkin</a:t>
            </a:r>
            <a:r>
              <a:rPr lang="tr-TR" sz="2300" spc="12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her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türlü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evrak, </a:t>
            </a:r>
            <a:r>
              <a:rPr lang="tr-TR" sz="2300" dirty="0" smtClean="0">
                <a:latin typeface="Times New Roman"/>
                <a:cs typeface="Times New Roman"/>
              </a:rPr>
              <a:t>değerlendirme</a:t>
            </a:r>
            <a:r>
              <a:rPr lang="tr-TR" sz="2300" spc="2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yapılan</a:t>
            </a:r>
            <a:r>
              <a:rPr lang="tr-TR" sz="2300" spc="20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bölgenin</a:t>
            </a:r>
            <a:r>
              <a:rPr lang="tr-TR" sz="2300" spc="20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sorumluluk</a:t>
            </a:r>
            <a:r>
              <a:rPr lang="tr-TR" sz="2300" spc="20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alanında</a:t>
            </a:r>
            <a:r>
              <a:rPr lang="tr-TR" sz="2300" spc="20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bulunduğu</a:t>
            </a:r>
            <a:r>
              <a:rPr lang="tr-TR" sz="2300" spc="20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RAM’larda,</a:t>
            </a:r>
            <a:r>
              <a:rPr lang="tr-TR" sz="2300" spc="20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resim</a:t>
            </a:r>
            <a:r>
              <a:rPr lang="tr-TR" sz="2300" spc="210" dirty="0" smtClean="0">
                <a:latin typeface="Times New Roman"/>
                <a:cs typeface="Times New Roman"/>
              </a:rPr>
              <a:t> </a:t>
            </a:r>
            <a:r>
              <a:rPr lang="tr-TR" sz="2300" spc="-25" dirty="0" smtClean="0">
                <a:latin typeface="Times New Roman"/>
                <a:cs typeface="Times New Roman"/>
              </a:rPr>
              <a:t>ve </a:t>
            </a:r>
            <a:r>
              <a:rPr lang="tr-TR" sz="2300" dirty="0" smtClean="0">
                <a:latin typeface="Times New Roman"/>
                <a:cs typeface="Times New Roman"/>
              </a:rPr>
              <a:t>müzik</a:t>
            </a:r>
            <a:r>
              <a:rPr lang="tr-TR" sz="2300" spc="204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yetenek</a:t>
            </a:r>
            <a:r>
              <a:rPr lang="tr-TR" sz="2300" spc="19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alanları</a:t>
            </a:r>
            <a:r>
              <a:rPr lang="tr-TR" sz="2300" spc="20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için</a:t>
            </a:r>
            <a:r>
              <a:rPr lang="tr-TR" sz="2300" spc="19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ise</a:t>
            </a:r>
            <a:r>
              <a:rPr lang="tr-TR" sz="2300" spc="19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değerlendirme</a:t>
            </a:r>
            <a:r>
              <a:rPr lang="tr-TR" sz="2300" spc="19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yapılan</a:t>
            </a:r>
            <a:r>
              <a:rPr lang="tr-TR" sz="2300" spc="19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bölgenin</a:t>
            </a:r>
            <a:r>
              <a:rPr lang="tr-TR" sz="2300" spc="19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sorumluluk</a:t>
            </a:r>
            <a:r>
              <a:rPr lang="tr-TR" sz="2300" spc="195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alanındaki </a:t>
            </a:r>
            <a:r>
              <a:rPr lang="tr-TR" sz="2300" spc="-10" dirty="0" err="1" smtClean="0">
                <a:latin typeface="Times New Roman"/>
                <a:cs typeface="Times New Roman"/>
              </a:rPr>
              <a:t>BİLSEM’lerde</a:t>
            </a:r>
            <a:r>
              <a:rPr lang="tr-TR" sz="2300" spc="-2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muhafaza </a:t>
            </a:r>
            <a:r>
              <a:rPr lang="tr-TR" sz="2300" spc="-10" dirty="0" smtClean="0">
                <a:latin typeface="Times New Roman"/>
                <a:cs typeface="Times New Roman"/>
              </a:rPr>
              <a:t>edilecektir.</a:t>
            </a:r>
            <a:endParaRPr lang="tr-TR" sz="2300" dirty="0" smtClean="0">
              <a:latin typeface="Times New Roman"/>
              <a:cs typeface="Times New Roman"/>
            </a:endParaRPr>
          </a:p>
          <a:p>
            <a:pPr marL="240665" marR="9525" indent="-228600" algn="just">
              <a:lnSpc>
                <a:spcPct val="143800"/>
              </a:lnSpc>
              <a:spcBef>
                <a:spcPts val="1000"/>
              </a:spcBef>
              <a:buAutoNum type="alphaLcParenR" startAt="4"/>
              <a:tabLst>
                <a:tab pos="241300" algn="l"/>
              </a:tabLst>
            </a:pPr>
            <a:r>
              <a:rPr lang="tr-TR" sz="2300" dirty="0" smtClean="0">
                <a:latin typeface="Times New Roman"/>
                <a:cs typeface="Times New Roman"/>
              </a:rPr>
              <a:t>Bireysel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değerlendirme</a:t>
            </a:r>
            <a:r>
              <a:rPr lang="tr-TR" sz="2300" spc="13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uygulamaları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sonucunda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Bakanlık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tarafından</a:t>
            </a:r>
            <a:r>
              <a:rPr lang="tr-TR" sz="2300" spc="13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yetenek</a:t>
            </a:r>
            <a:r>
              <a:rPr lang="tr-TR" sz="2300" spc="125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alanlarına </a:t>
            </a:r>
            <a:r>
              <a:rPr lang="tr-TR" sz="2300" dirty="0" smtClean="0">
                <a:latin typeface="Times New Roman"/>
                <a:cs typeface="Times New Roman"/>
              </a:rPr>
              <a:t>göre</a:t>
            </a:r>
            <a:r>
              <a:rPr lang="tr-TR" sz="2300" spc="10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belirlenecek</a:t>
            </a:r>
            <a:r>
              <a:rPr lang="tr-TR" sz="2300" spc="1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puanı</a:t>
            </a:r>
            <a:r>
              <a:rPr lang="tr-TR" sz="2300" spc="1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geçen</a:t>
            </a:r>
            <a:r>
              <a:rPr lang="tr-TR" sz="2300" spc="1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öğrenciler</a:t>
            </a:r>
            <a:r>
              <a:rPr lang="tr-TR" sz="2300" spc="10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kayıtlı</a:t>
            </a:r>
            <a:r>
              <a:rPr lang="tr-TR" sz="2300" spc="1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oldukları</a:t>
            </a:r>
            <a:r>
              <a:rPr lang="tr-TR" sz="2300" spc="1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okulların</a:t>
            </a:r>
            <a:r>
              <a:rPr lang="tr-TR" sz="2300" spc="11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kayıt</a:t>
            </a:r>
            <a:r>
              <a:rPr lang="tr-TR" sz="2300" spc="120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bölgelerindeki </a:t>
            </a:r>
            <a:r>
              <a:rPr lang="tr-TR" sz="2300" spc="-10" dirty="0" err="1" smtClean="0">
                <a:latin typeface="Times New Roman"/>
                <a:cs typeface="Times New Roman"/>
              </a:rPr>
              <a:t>BİLSEM’lere</a:t>
            </a:r>
            <a:r>
              <a:rPr lang="tr-TR" sz="2300" spc="-25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kayıt</a:t>
            </a:r>
            <a:r>
              <a:rPr lang="tr-TR" sz="2300" spc="-20" dirty="0" smtClean="0">
                <a:latin typeface="Times New Roman"/>
                <a:cs typeface="Times New Roman"/>
              </a:rPr>
              <a:t> </a:t>
            </a:r>
            <a:r>
              <a:rPr lang="tr-TR" sz="2300" dirty="0" smtClean="0">
                <a:latin typeface="Times New Roman"/>
                <a:cs typeface="Times New Roman"/>
              </a:rPr>
              <a:t>hakkı</a:t>
            </a:r>
            <a:r>
              <a:rPr lang="tr-TR" sz="2300" spc="-5" dirty="0" smtClean="0">
                <a:latin typeface="Times New Roman"/>
                <a:cs typeface="Times New Roman"/>
              </a:rPr>
              <a:t> </a:t>
            </a:r>
            <a:r>
              <a:rPr lang="tr-TR" sz="2300" spc="-10" dirty="0" smtClean="0">
                <a:latin typeface="Times New Roman"/>
                <a:cs typeface="Times New Roman"/>
              </a:rPr>
              <a:t>kazanacaktır.</a:t>
            </a:r>
            <a:endParaRPr lang="tr-TR" sz="2300" dirty="0" smtClean="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700"/>
              </a:lnSpc>
              <a:spcBef>
                <a:spcPts val="1000"/>
              </a:spcBef>
              <a:buFont typeface="Times New Roman"/>
              <a:buAutoNum type="alphaLcParenR"/>
              <a:tabLst>
                <a:tab pos="2794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16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437829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08869" y="471932"/>
            <a:ext cx="11125199" cy="8890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029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60960" algn="just"/>
            <a:r>
              <a:rPr sz="2400" b="1" dirty="0">
                <a:latin typeface="Times New Roman"/>
                <a:cs typeface="Times New Roman"/>
              </a:rPr>
              <a:t>3.7.1.</a:t>
            </a:r>
            <a:r>
              <a:rPr sz="2400" b="1" spc="125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Genel Zihinsel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Yetenek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Alanı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Bireysel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 </a:t>
            </a:r>
            <a:r>
              <a:rPr sz="2400" b="1" spc="-10" dirty="0">
                <a:latin typeface="Times New Roman"/>
                <a:cs typeface="Times New Roman"/>
              </a:rPr>
              <a:t>Uygulamaları</a:t>
            </a:r>
            <a:endParaRPr sz="2400" dirty="0">
              <a:latin typeface="Times New Roman"/>
              <a:cs typeface="Times New Roman"/>
            </a:endParaRPr>
          </a:p>
          <a:p>
            <a:pPr marL="240665" marR="7620" indent="-228600" algn="just">
              <a:lnSpc>
                <a:spcPct val="143500"/>
              </a:lnSpc>
              <a:spcBef>
                <a:spcPts val="98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uygulamalarında</a:t>
            </a:r>
            <a:r>
              <a:rPr sz="2400" spc="4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Bakanlıkça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belirlenen</a:t>
            </a:r>
            <a:r>
              <a:rPr sz="2400" spc="4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zekâ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ölçeği/ölçekleri kullanılacaktır.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10795" indent="-228600" algn="just">
              <a:lnSpc>
                <a:spcPct val="143900"/>
              </a:lnSpc>
              <a:spcBef>
                <a:spcPts val="100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randevuları;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RAM’ların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sorumluluk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bölgelerinde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bulunan</a:t>
            </a:r>
            <a:r>
              <a:rPr sz="2400" spc="2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öğrenci, </a:t>
            </a:r>
            <a:r>
              <a:rPr sz="2400" dirty="0">
                <a:latin typeface="Times New Roman"/>
                <a:cs typeface="Times New Roman"/>
              </a:rPr>
              <a:t>uygulayıcı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sayısı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RAM’larda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bulunan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bataryalarına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öngörülen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aralığında,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resmî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tatil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günleri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dışında,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kısa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sürede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tamamlanacak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şekilde oluşturulacaktır.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11430" indent="-228600" algn="just">
              <a:lnSpc>
                <a:spcPct val="144200"/>
              </a:lnSpc>
              <a:spcBef>
                <a:spcPts val="98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Yasal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mazereti</a:t>
            </a:r>
            <a:r>
              <a:rPr sz="2400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bulunmayan</a:t>
            </a:r>
            <a:r>
              <a:rPr sz="2400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uygulayıcıların</a:t>
            </a:r>
            <a:r>
              <a:rPr sz="2400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tamamı</a:t>
            </a:r>
            <a:r>
              <a:rPr sz="2400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sürecinde </a:t>
            </a:r>
            <a:r>
              <a:rPr sz="2400" spc="-10" dirty="0" err="1">
                <a:latin typeface="Times New Roman"/>
                <a:cs typeface="Times New Roman"/>
              </a:rPr>
              <a:t>görevlendirilecektir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lang="tr-TR" sz="2400" spc="-10" dirty="0" smtClean="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43700"/>
              </a:lnSpc>
            </a:pPr>
            <a:r>
              <a:rPr lang="tr-TR" sz="2400" dirty="0" smtClean="0">
                <a:latin typeface="Times New Roman"/>
                <a:cs typeface="Times New Roman"/>
              </a:rPr>
              <a:t>ç)</a:t>
            </a:r>
            <a:r>
              <a:rPr lang="tr-TR" sz="2400" spc="20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Değerlendirmelerin</a:t>
            </a:r>
            <a:r>
              <a:rPr lang="tr-TR" sz="2400" spc="22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yapılacağı</a:t>
            </a:r>
            <a:r>
              <a:rPr lang="tr-TR" sz="2400" spc="21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kurumların</a:t>
            </a:r>
            <a:r>
              <a:rPr lang="tr-TR" sz="2400" spc="21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belirlenmesinde</a:t>
            </a:r>
            <a:r>
              <a:rPr lang="tr-TR" sz="2400" spc="21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öğrenci</a:t>
            </a:r>
            <a:r>
              <a:rPr lang="tr-TR" sz="2400" spc="21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ve</a:t>
            </a:r>
            <a:r>
              <a:rPr lang="tr-TR" sz="2400" spc="215" dirty="0" smtClean="0">
                <a:latin typeface="Times New Roman"/>
                <a:cs typeface="Times New Roman"/>
              </a:rPr>
              <a:t>  </a:t>
            </a:r>
            <a:r>
              <a:rPr lang="tr-TR" sz="2400" spc="-10" dirty="0" smtClean="0">
                <a:latin typeface="Times New Roman"/>
                <a:cs typeface="Times New Roman"/>
              </a:rPr>
              <a:t>uygulayıcı </a:t>
            </a:r>
            <a:r>
              <a:rPr lang="tr-TR" sz="2400" dirty="0" smtClean="0">
                <a:latin typeface="Times New Roman"/>
                <a:cs typeface="Times New Roman"/>
              </a:rPr>
              <a:t>hareketliliğinin</a:t>
            </a:r>
            <a:r>
              <a:rPr lang="tr-TR" sz="2400" spc="1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en</a:t>
            </a:r>
            <a:r>
              <a:rPr lang="tr-TR" sz="2400" spc="20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aza</a:t>
            </a:r>
            <a:r>
              <a:rPr lang="tr-TR" sz="2400" spc="1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indirilmesi</a:t>
            </a:r>
            <a:r>
              <a:rPr lang="tr-TR" sz="2400" spc="1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esastır.</a:t>
            </a:r>
            <a:r>
              <a:rPr lang="tr-TR" sz="2400" spc="1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Ancak</a:t>
            </a:r>
            <a:r>
              <a:rPr lang="tr-TR" sz="2400" spc="1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görev</a:t>
            </a:r>
            <a:r>
              <a:rPr lang="tr-TR" sz="2400" spc="2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yaptığı</a:t>
            </a:r>
            <a:r>
              <a:rPr lang="tr-TR" sz="2400" spc="19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RAM’da</a:t>
            </a:r>
            <a:r>
              <a:rPr lang="tr-TR" sz="2400" spc="18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değerlendirme </a:t>
            </a:r>
            <a:r>
              <a:rPr lang="tr-TR" sz="2400" dirty="0" smtClean="0">
                <a:latin typeface="Times New Roman"/>
                <a:cs typeface="Times New Roman"/>
              </a:rPr>
              <a:t>gerçekleştirilmeyecek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olması</a:t>
            </a:r>
            <a:r>
              <a:rPr lang="tr-TR" sz="2400" spc="1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ya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da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değerlendirmelerin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tamamlanmasının</a:t>
            </a:r>
            <a:r>
              <a:rPr lang="tr-TR" sz="2400" spc="1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ardından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ilgili </a:t>
            </a:r>
            <a:r>
              <a:rPr lang="tr-TR" sz="2400" dirty="0" smtClean="0">
                <a:latin typeface="Times New Roman"/>
                <a:cs typeface="Times New Roman"/>
              </a:rPr>
              <a:t>RAM’daki</a:t>
            </a:r>
            <a:r>
              <a:rPr lang="tr-TR" sz="2400" spc="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uygulayıcı,</a:t>
            </a:r>
            <a:r>
              <a:rPr lang="tr-TR" sz="2400" spc="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Merkez</a:t>
            </a:r>
            <a:r>
              <a:rPr lang="tr-TR" sz="2400" spc="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Sınav</a:t>
            </a:r>
            <a:r>
              <a:rPr lang="tr-TR" sz="2400" spc="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Komisyonunun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kararı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ile</a:t>
            </a:r>
            <a:r>
              <a:rPr lang="tr-TR" sz="2400" spc="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yine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uygulayıcı </a:t>
            </a:r>
            <a:r>
              <a:rPr lang="tr-TR" sz="2400" dirty="0" smtClean="0">
                <a:latin typeface="Times New Roman"/>
                <a:cs typeface="Times New Roman"/>
              </a:rPr>
              <a:t>hareketliliği</a:t>
            </a:r>
            <a:r>
              <a:rPr lang="tr-TR" sz="2400" spc="16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en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az</a:t>
            </a:r>
            <a:r>
              <a:rPr lang="tr-TR" sz="2400" spc="1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düzeyde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tutulacak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şekilde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değerlendirmelerin</a:t>
            </a:r>
            <a:r>
              <a:rPr lang="tr-TR" sz="2400" spc="1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devam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etmekte</a:t>
            </a:r>
            <a:r>
              <a:rPr lang="tr-TR" sz="2400" spc="17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olduğu </a:t>
            </a:r>
            <a:r>
              <a:rPr lang="tr-TR" sz="2400" dirty="0" smtClean="0">
                <a:latin typeface="Times New Roman"/>
                <a:cs typeface="Times New Roman"/>
              </a:rPr>
              <a:t>diğer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RAM’larda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da </a:t>
            </a:r>
            <a:r>
              <a:rPr lang="tr-TR" sz="2400" spc="-10" dirty="0" smtClean="0">
                <a:latin typeface="Times New Roman"/>
                <a:cs typeface="Times New Roman"/>
              </a:rPr>
              <a:t>görevlendirilebilecektir.</a:t>
            </a:r>
            <a:endParaRPr lang="tr-TR" sz="2400" dirty="0" smtClean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08869" y="471932"/>
            <a:ext cx="11125199" cy="7208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029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 marL="240665" marR="9525" indent="-228600" algn="just">
              <a:lnSpc>
                <a:spcPct val="143900"/>
              </a:lnSpc>
              <a:spcBef>
                <a:spcPts val="1000"/>
              </a:spcBef>
              <a:buAutoNum type="alphaLcParenR" startAt="4"/>
              <a:tabLst>
                <a:tab pos="24130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Uygulamalar,</a:t>
            </a:r>
            <a:r>
              <a:rPr lang="tr-TR" sz="2400" spc="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öğrenci</a:t>
            </a:r>
            <a:r>
              <a:rPr lang="tr-TR" sz="2400" spc="4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velileri</a:t>
            </a:r>
            <a:r>
              <a:rPr lang="tr-TR" sz="2400" spc="4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ile</a:t>
            </a:r>
            <a:r>
              <a:rPr lang="tr-TR" sz="2400" spc="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uygulayıcıların,</a:t>
            </a:r>
            <a:r>
              <a:rPr lang="tr-TR" sz="2400" spc="4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</a:t>
            </a:r>
            <a:r>
              <a:rPr lang="tr-TR" sz="2400" spc="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öncesinde</a:t>
            </a:r>
            <a:r>
              <a:rPr lang="tr-TR" sz="2400" spc="5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</a:t>
            </a:r>
            <a:r>
              <a:rPr lang="tr-TR" sz="2400" spc="4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sonrasında </a:t>
            </a:r>
            <a:r>
              <a:rPr lang="tr-TR" sz="2400" dirty="0" smtClean="0">
                <a:latin typeface="Times New Roman"/>
                <a:cs typeface="Times New Roman"/>
              </a:rPr>
              <a:t>karşılaşmayacağı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şekilde</a:t>
            </a:r>
            <a:r>
              <a:rPr lang="tr-TR" sz="2400" spc="15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planlanacaktır.</a:t>
            </a:r>
            <a:r>
              <a:rPr lang="tr-TR" sz="2400" spc="15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Öğrencinin</a:t>
            </a:r>
            <a:r>
              <a:rPr lang="tr-TR" sz="2400" spc="15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uygulamaya</a:t>
            </a:r>
            <a:r>
              <a:rPr lang="tr-TR" sz="2400" spc="15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alınmasından</a:t>
            </a:r>
            <a:r>
              <a:rPr lang="tr-TR" sz="2400" spc="150" dirty="0" smtClean="0">
                <a:latin typeface="Times New Roman"/>
                <a:cs typeface="Times New Roman"/>
              </a:rPr>
              <a:t>  </a:t>
            </a:r>
            <a:r>
              <a:rPr lang="tr-TR" sz="2400" spc="-25" dirty="0" smtClean="0">
                <a:latin typeface="Times New Roman"/>
                <a:cs typeface="Times New Roman"/>
              </a:rPr>
              <a:t>ve </a:t>
            </a:r>
            <a:r>
              <a:rPr lang="tr-TR" sz="2400" dirty="0" smtClean="0">
                <a:latin typeface="Times New Roman"/>
                <a:cs typeface="Times New Roman"/>
              </a:rPr>
              <a:t>uygulama</a:t>
            </a:r>
            <a:r>
              <a:rPr lang="tr-TR" sz="2400" spc="-4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sonrasında</a:t>
            </a:r>
            <a:r>
              <a:rPr lang="tr-TR" sz="2400" spc="-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veliye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tesliminden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kurum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müdürlükleri</a:t>
            </a:r>
            <a:r>
              <a:rPr lang="tr-TR" sz="2400" spc="-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sorumlu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olacaklardır.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240665" marR="10795" indent="-228600" algn="just">
              <a:lnSpc>
                <a:spcPct val="143300"/>
              </a:lnSpc>
              <a:spcBef>
                <a:spcPts val="1010"/>
              </a:spcBef>
              <a:buAutoNum type="alphaLcParenR" startAt="4"/>
              <a:tabLst>
                <a:tab pos="24130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RAM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dışındaki kurumlarda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gerçekleştirilen değerlendirmelerde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kullanılan test </a:t>
            </a:r>
            <a:r>
              <a:rPr lang="tr-TR" sz="2400" spc="-10" dirty="0" smtClean="0">
                <a:latin typeface="Times New Roman"/>
                <a:cs typeface="Times New Roman"/>
              </a:rPr>
              <a:t>bataryaları </a:t>
            </a:r>
            <a:r>
              <a:rPr lang="tr-TR" sz="2400" dirty="0" smtClean="0">
                <a:latin typeface="Times New Roman"/>
                <a:cs typeface="Times New Roman"/>
              </a:rPr>
              <a:t>ilgili</a:t>
            </a:r>
            <a:r>
              <a:rPr lang="tr-TR" sz="2400" spc="-5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RAM’ın</a:t>
            </a:r>
            <a:r>
              <a:rPr lang="tr-TR" sz="2400" spc="-5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sorumluluğundadır.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800"/>
              </a:lnSpc>
              <a:spcBef>
                <a:spcPts val="1000"/>
              </a:spcBef>
              <a:buAutoNum type="alphaLcParenR" startAt="4"/>
              <a:tabLst>
                <a:tab pos="24130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Uygulayıcı</a:t>
            </a:r>
            <a:r>
              <a:rPr lang="tr-TR" sz="2400" spc="13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tarafından,</a:t>
            </a:r>
            <a:r>
              <a:rPr lang="tr-TR" sz="2400" spc="135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uygulamanın</a:t>
            </a:r>
            <a:r>
              <a:rPr lang="tr-TR" sz="2400" spc="14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yapılamayacağı</a:t>
            </a:r>
            <a:r>
              <a:rPr lang="tr-TR" sz="2400" spc="14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kararına</a:t>
            </a:r>
            <a:r>
              <a:rPr lang="tr-TR" sz="2400" spc="130" dirty="0" smtClean="0">
                <a:latin typeface="Times New Roman"/>
                <a:cs typeface="Times New Roman"/>
              </a:rPr>
              <a:t>  </a:t>
            </a:r>
            <a:r>
              <a:rPr lang="tr-TR" sz="2400" dirty="0" smtClean="0">
                <a:latin typeface="Times New Roman"/>
                <a:cs typeface="Times New Roman"/>
              </a:rPr>
              <a:t>varıldığı</a:t>
            </a:r>
            <a:r>
              <a:rPr lang="tr-TR" sz="2400" spc="135" dirty="0" smtClean="0">
                <a:latin typeface="Times New Roman"/>
                <a:cs typeface="Times New Roman"/>
              </a:rPr>
              <a:t>  </a:t>
            </a:r>
            <a:r>
              <a:rPr lang="tr-TR" sz="2400" spc="-10" dirty="0" smtClean="0">
                <a:latin typeface="Times New Roman"/>
                <a:cs typeface="Times New Roman"/>
              </a:rPr>
              <a:t>durumlarda (öğrencinin,</a:t>
            </a:r>
            <a:r>
              <a:rPr lang="tr-TR" sz="2400" spc="-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performansını</a:t>
            </a:r>
            <a:r>
              <a:rPr lang="tr-TR" sz="2400" spc="-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etkileyecek</a:t>
            </a:r>
            <a:r>
              <a:rPr lang="tr-TR" sz="2400" spc="-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derecede</a:t>
            </a:r>
            <a:r>
              <a:rPr lang="tr-TR" sz="2400" spc="-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görme,</a:t>
            </a:r>
            <a:r>
              <a:rPr lang="tr-TR" sz="2400" spc="-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işitme</a:t>
            </a:r>
            <a:r>
              <a:rPr lang="tr-TR" sz="2400" spc="-4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engelinin</a:t>
            </a:r>
            <a:r>
              <a:rPr lang="tr-TR" sz="2400" spc="-3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olması;</a:t>
            </a:r>
            <a:r>
              <a:rPr lang="tr-TR" sz="2400" spc="-4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Türkçeye </a:t>
            </a:r>
            <a:r>
              <a:rPr lang="tr-TR" sz="2400" dirty="0" smtClean="0">
                <a:latin typeface="Times New Roman"/>
                <a:cs typeface="Times New Roman"/>
              </a:rPr>
              <a:t>ölçeğin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gerektirdiği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kadar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hâkim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olmaması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vb.)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öğrenci</a:t>
            </a:r>
            <a:r>
              <a:rPr lang="tr-TR" sz="2400" spc="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değerlendirmeye</a:t>
            </a:r>
            <a:r>
              <a:rPr lang="tr-TR" sz="2400" spc="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alınmayacak</a:t>
            </a:r>
            <a:r>
              <a:rPr lang="tr-TR" sz="2400" spc="10" dirty="0" smtClean="0">
                <a:latin typeface="Times New Roman"/>
                <a:cs typeface="Times New Roman"/>
              </a:rPr>
              <a:t> </a:t>
            </a:r>
            <a:r>
              <a:rPr lang="tr-TR" sz="2400" spc="-25" dirty="0" smtClean="0">
                <a:latin typeface="Times New Roman"/>
                <a:cs typeface="Times New Roman"/>
              </a:rPr>
              <a:t>ve </a:t>
            </a:r>
            <a:r>
              <a:rPr lang="tr-TR" sz="2400" dirty="0" smtClean="0">
                <a:latin typeface="Times New Roman"/>
                <a:cs typeface="Times New Roman"/>
              </a:rPr>
              <a:t>durum</a:t>
            </a:r>
            <a:r>
              <a:rPr lang="tr-TR" sz="2400" spc="26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tutanak</a:t>
            </a:r>
            <a:r>
              <a:rPr lang="tr-TR" sz="2400" spc="2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ile</a:t>
            </a:r>
            <a:r>
              <a:rPr lang="tr-TR" sz="2400" spc="2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tespit</a:t>
            </a:r>
            <a:r>
              <a:rPr lang="tr-TR" sz="2400" spc="2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edilerek</a:t>
            </a:r>
            <a:r>
              <a:rPr lang="tr-TR" sz="2400" spc="2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il</a:t>
            </a:r>
            <a:r>
              <a:rPr lang="tr-TR" sz="2400" spc="2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2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sınav</a:t>
            </a:r>
            <a:r>
              <a:rPr lang="tr-TR" sz="2400" spc="2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komisyonları</a:t>
            </a:r>
            <a:r>
              <a:rPr lang="tr-TR" sz="2400" spc="26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aracılığı</a:t>
            </a:r>
            <a:r>
              <a:rPr lang="tr-TR" sz="2400" spc="2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ile</a:t>
            </a:r>
            <a:r>
              <a:rPr lang="tr-TR" sz="2400" spc="29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Merkez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Sınav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Komisyonuna</a:t>
            </a:r>
            <a:r>
              <a:rPr lang="tr-TR" sz="2400" spc="-3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bildirilecektir.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12065" marR="11430" algn="just">
              <a:lnSpc>
                <a:spcPct val="144200"/>
              </a:lnSpc>
              <a:spcBef>
                <a:spcPts val="980"/>
              </a:spcBef>
              <a:tabLst>
                <a:tab pos="2413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18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006097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08869" y="471931"/>
            <a:ext cx="10972800" cy="6166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8760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60960"/>
            <a:r>
              <a:rPr sz="2400" b="1" dirty="0">
                <a:latin typeface="Times New Roman"/>
                <a:cs typeface="Times New Roman"/>
              </a:rPr>
              <a:t>3.7.2.</a:t>
            </a:r>
            <a:r>
              <a:rPr sz="2400" b="1" spc="120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Resim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Yetenek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Alanı Bireysel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Uygulamaları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240665" indent="-228600">
              <a:buAutoNum type="alphaLcParenR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Değerlendirmeler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Bakanlıkça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belirlenen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ölçütler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doğrultusunda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5080" indent="-228600">
              <a:lnSpc>
                <a:spcPct val="143300"/>
              </a:lnSpc>
              <a:spcBef>
                <a:spcPts val="101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randevuları,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öngörülen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aralığında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Sınav </a:t>
            </a:r>
            <a:r>
              <a:rPr sz="2400" dirty="0">
                <a:latin typeface="Times New Roman"/>
                <a:cs typeface="Times New Roman"/>
              </a:rPr>
              <a:t>Komisyonunun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belirleyeceği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tarihleri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oluşturulacaktır.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6350" indent="-228600">
              <a:lnSpc>
                <a:spcPct val="143500"/>
              </a:lnSpc>
              <a:spcBef>
                <a:spcPts val="100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Değerlendirmeler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belirlenen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tarihlerde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yer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gün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iki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(2)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oturumdan oluşacaktır.</a:t>
            </a:r>
            <a:endParaRPr sz="2400" dirty="0">
              <a:latin typeface="Times New Roman"/>
              <a:cs typeface="Times New Roman"/>
            </a:endParaRPr>
          </a:p>
          <a:p>
            <a:pPr marL="281940" marR="5080" indent="-269875">
              <a:lnSpc>
                <a:spcPct val="144200"/>
              </a:lnSpc>
              <a:spcBef>
                <a:spcPts val="994"/>
              </a:spcBef>
            </a:pPr>
            <a:r>
              <a:rPr sz="2400" dirty="0" smtClean="0">
                <a:latin typeface="Times New Roman"/>
                <a:cs typeface="Times New Roman"/>
              </a:rPr>
              <a:t>ç)</a:t>
            </a:r>
            <a:r>
              <a:rPr sz="2400" dirty="0" err="1" smtClean="0">
                <a:latin typeface="Times New Roman"/>
                <a:cs typeface="Times New Roman"/>
              </a:rPr>
              <a:t>Değerlendirmeye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girecek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adaylar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gerekli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materyaller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merkezlerinde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hazır bulundurulacaktır.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18030"/>
              </p:ext>
            </p:extLst>
          </p:nvPr>
        </p:nvGraphicFramePr>
        <p:xfrm>
          <a:off x="1566069" y="1536703"/>
          <a:ext cx="10896600" cy="8289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TARİH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İŞLEM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805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09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Aralık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tanılama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sınav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komisyonlarının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oluşturulması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9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16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Aralık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Bilgilendirme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toplantılarının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yapılması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1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95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19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Aralık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Gözlem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formlarının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doldurulması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80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06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Ocak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Ön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randevularının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oluşturulması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7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10 Ocak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361950">
                        <a:lnSpc>
                          <a:spcPct val="15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Ön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uygulamalarına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alınacak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öğrencilerin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giriş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belgelerinin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e-Okul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Yönetim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 err="1">
                          <a:latin typeface="Times New Roman"/>
                          <a:cs typeface="Times New Roman"/>
                        </a:rPr>
                        <a:t>Sistemi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 err="1" smtClean="0">
                          <a:latin typeface="Times New Roman"/>
                          <a:cs typeface="Times New Roman"/>
                        </a:rPr>
                        <a:t>üzerinden</a:t>
                      </a:r>
                      <a:r>
                        <a:rPr lang="tr-TR" sz="1600" spc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 err="1" smtClean="0">
                          <a:latin typeface="Times New Roman"/>
                          <a:cs typeface="Times New Roman"/>
                        </a:rPr>
                        <a:t>yayımlanması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marL="357505" algn="ctr">
                        <a:lnSpc>
                          <a:spcPct val="150000"/>
                        </a:lnSpc>
                        <a:spcBef>
                          <a:spcPts val="1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14 </a:t>
                      </a:r>
                      <a:r>
                        <a:rPr sz="1600" b="1" dirty="0" err="1">
                          <a:latin typeface="Times New Roman"/>
                          <a:cs typeface="Times New Roman"/>
                        </a:rPr>
                        <a:t>Ocak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 smtClean="0">
                          <a:latin typeface="Times New Roman"/>
                          <a:cs typeface="Times New Roman"/>
                        </a:rPr>
                        <a:t>2023</a:t>
                      </a:r>
                      <a:r>
                        <a:rPr lang="tr-TR" sz="1600" b="0" spc="0" baseline="0" dirty="0" smtClean="0">
                          <a:latin typeface="Times New Roman"/>
                          <a:cs typeface="Times New Roman"/>
                        </a:rPr>
                        <a:t> -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1600" b="1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Nisan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41045">
                        <a:lnSpc>
                          <a:spcPct val="150000"/>
                        </a:lnSpc>
                        <a:spcBef>
                          <a:spcPts val="1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Öğrencilerin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yetenek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alanlarına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göre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ön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değerlendirme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uygulamalarına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alınması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8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19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Nisan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değerlendirmeye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hak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kazanan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öğrencilerin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ilan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edilmesi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9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Nisan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İtiraz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başvurularının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alınması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9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sz="1600" b="1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Mayıs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İtirazların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değerlendirilmesi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marL="345440" algn="ctr">
                        <a:lnSpc>
                          <a:spcPct val="150000"/>
                        </a:lnSpc>
                        <a:spcBef>
                          <a:spcPts val="1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Nisan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 smtClean="0">
                          <a:latin typeface="Times New Roman"/>
                          <a:cs typeface="Times New Roman"/>
                        </a:rPr>
                        <a:t>2023</a:t>
                      </a:r>
                      <a:r>
                        <a:rPr lang="tr-TR" sz="1600" b="0" spc="0" baseline="0" dirty="0" smtClean="0">
                          <a:latin typeface="Times New Roman"/>
                          <a:cs typeface="Times New Roman"/>
                        </a:rPr>
                        <a:t> -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Mayıs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randevularının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oluşturulması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3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Mayıs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349885">
                        <a:lnSpc>
                          <a:spcPct val="15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uygulamalarına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alınacak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öğrencilerin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giriş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belgelerinin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e-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Okul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Yönetim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Sistemi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üzerinden yayımlanması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err="1">
                          <a:latin typeface="Times New Roman"/>
                          <a:cs typeface="Times New Roman"/>
                        </a:rPr>
                        <a:t>Mayıs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 smtClean="0">
                          <a:latin typeface="Times New Roman"/>
                          <a:cs typeface="Times New Roman"/>
                        </a:rPr>
                        <a:t>2023</a:t>
                      </a:r>
                      <a:r>
                        <a:rPr lang="tr-TR" sz="1600" b="0" spc="0" baseline="0" dirty="0" smtClean="0">
                          <a:latin typeface="Times New Roman"/>
                          <a:cs typeface="Times New Roman"/>
                        </a:rPr>
                        <a:t> -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sz="1600" b="1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Temmuz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uygulamalarının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yapılması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45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8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Ağustos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Kayıt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hakkı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kazanan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öğrencilerin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ilan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edilmesi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9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07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11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Ağustos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50000"/>
                        </a:lnSpc>
                        <a:spcBef>
                          <a:spcPts val="7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sonuçlarına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itiraz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başvurularının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alınması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42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3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18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Ağustos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27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95655">
                        <a:lnSpc>
                          <a:spcPct val="150000"/>
                        </a:lnSpc>
                        <a:spcBef>
                          <a:spcPts val="1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değerlendirme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sonuçlarına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yapılan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itirazların değerlendirilmesi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2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800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tr-TR" sz="1600" b="1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31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Ağustos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46150">
                        <a:lnSpc>
                          <a:spcPct val="150000"/>
                        </a:lnSpc>
                        <a:spcBef>
                          <a:spcPts val="1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Kayıt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hakkı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kazanan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öğrencilerin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kayıt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işlemlerinin gerçekleştirilmesi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1566069" y="1054540"/>
            <a:ext cx="103632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200" b="1" spc="-10" dirty="0">
                <a:latin typeface="Calibri"/>
                <a:cs typeface="Calibri"/>
              </a:rPr>
              <a:t>2022-</a:t>
            </a:r>
            <a:r>
              <a:rPr sz="2200" b="1" dirty="0">
                <a:latin typeface="Calibri"/>
                <a:cs typeface="Calibri"/>
              </a:rPr>
              <a:t>2023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BİLİM</a:t>
            </a:r>
            <a:r>
              <a:rPr sz="2200" b="1" spc="-1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VE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SANAT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MERKEZLERİ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ÖĞRENCİ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TANILAMA VE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YERLEŞTİRME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TAKVİMİ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08869" y="471931"/>
            <a:ext cx="10972800" cy="8056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8760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60960"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3.7.3.</a:t>
            </a:r>
            <a:r>
              <a:rPr sz="2400" b="1" spc="130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Müzik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Yetenek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Alanı Bireysel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 </a:t>
            </a:r>
            <a:r>
              <a:rPr sz="2400" b="1" spc="-10" dirty="0">
                <a:latin typeface="Times New Roman"/>
                <a:cs typeface="Times New Roman"/>
              </a:rPr>
              <a:t>Uygulamaları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0665" indent="-228600">
              <a:buAutoNum type="alphaLcParenR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Değerlendirmeler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Bakanlıkça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belirlenen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ölçütler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doğrultusunda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8255" indent="-228600">
              <a:lnSpc>
                <a:spcPct val="144300"/>
              </a:lnSpc>
              <a:spcBef>
                <a:spcPts val="99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randevuları,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öngörülen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aralığında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(resmî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tatil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günlerinin </a:t>
            </a:r>
            <a:r>
              <a:rPr sz="2400" dirty="0">
                <a:latin typeface="Times New Roman"/>
                <a:cs typeface="Times New Roman"/>
              </a:rPr>
              <a:t>dışında)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randevu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verilmeyen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gün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bırakılmaksızın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oluşturulacaktır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lang="tr-TR" sz="2400" spc="-10" dirty="0" smtClean="0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lang="tr-TR" sz="2400" dirty="0" smtClean="0">
              <a:latin typeface="Calibri"/>
              <a:cs typeface="Calibri"/>
            </a:endParaRPr>
          </a:p>
          <a:p>
            <a:pPr marL="421005" indent="-229235" algn="just">
              <a:buAutoNum type="alphaLcParenR" startAt="3"/>
              <a:tabLst>
                <a:tab pos="42164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Değerlendirmeler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her gün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için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dört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(4)</a:t>
            </a:r>
            <a:r>
              <a:rPr lang="tr-TR" sz="2400" spc="2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oturum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şeklinde</a:t>
            </a:r>
            <a:r>
              <a:rPr lang="tr-TR" sz="2400" spc="-10" dirty="0" smtClean="0">
                <a:latin typeface="Times New Roman"/>
                <a:cs typeface="Times New Roman"/>
              </a:rPr>
              <a:t> gerçekleştirilecektir.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1005" marR="8255" indent="-228600" algn="just">
              <a:lnSpc>
                <a:spcPct val="143800"/>
              </a:lnSpc>
              <a:spcBef>
                <a:spcPts val="1000"/>
              </a:spcBef>
            </a:pPr>
            <a:r>
              <a:rPr lang="tr-TR" sz="2400" dirty="0" smtClean="0">
                <a:latin typeface="Times New Roman"/>
                <a:cs typeface="Times New Roman"/>
              </a:rPr>
              <a:t>ç)Değerlendirmeye</a:t>
            </a:r>
            <a:r>
              <a:rPr lang="tr-TR" sz="2400" spc="14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yönelik</a:t>
            </a:r>
            <a:r>
              <a:rPr lang="tr-TR" sz="2400" spc="1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hazırlanan</a:t>
            </a:r>
            <a:r>
              <a:rPr lang="tr-TR" sz="2400" spc="1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“Örnek</a:t>
            </a:r>
            <a:r>
              <a:rPr lang="tr-TR" sz="2400" spc="12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Uygulama</a:t>
            </a:r>
            <a:r>
              <a:rPr lang="tr-TR" sz="2400" spc="14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Videosu”</a:t>
            </a:r>
            <a:r>
              <a:rPr lang="tr-TR" sz="2400" spc="15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  <a:hlinkClick r:id="rId2"/>
              </a:rPr>
              <a:t>http://orgm.meb.gov.tr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adresi</a:t>
            </a:r>
            <a:r>
              <a:rPr lang="tr-TR" sz="2400" spc="4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üzerinden</a:t>
            </a:r>
            <a:r>
              <a:rPr lang="tr-TR" sz="2400" spc="4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izlenebilecektir.</a:t>
            </a:r>
            <a:r>
              <a:rPr lang="tr-TR" sz="2400" spc="4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İlgili</a:t>
            </a:r>
            <a:r>
              <a:rPr lang="tr-TR" sz="2400" spc="4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videonun</a:t>
            </a:r>
            <a:r>
              <a:rPr lang="tr-TR" sz="2400" spc="4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her</a:t>
            </a:r>
            <a:r>
              <a:rPr lang="tr-TR" sz="2400" spc="46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oturum</a:t>
            </a:r>
            <a:r>
              <a:rPr lang="tr-TR" sz="2400" spc="47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öncesinde</a:t>
            </a:r>
            <a:r>
              <a:rPr lang="tr-TR" sz="2400" spc="46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öğrencilere </a:t>
            </a:r>
            <a:r>
              <a:rPr lang="tr-TR" sz="2400" dirty="0" smtClean="0">
                <a:latin typeface="Times New Roman"/>
                <a:cs typeface="Times New Roman"/>
              </a:rPr>
              <a:t>uygulama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merkezi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müdürlüklerince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izletilmesi</a:t>
            </a:r>
            <a:r>
              <a:rPr lang="tr-TR" sz="2400" spc="-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zorunludur.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1005" marR="10795" indent="-228600" algn="just">
              <a:lnSpc>
                <a:spcPct val="144200"/>
              </a:lnSpc>
              <a:spcBef>
                <a:spcPts val="985"/>
              </a:spcBef>
              <a:buAutoNum type="alphaLcParenR" startAt="4"/>
              <a:tabLst>
                <a:tab pos="421640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Değerlendirmeye</a:t>
            </a:r>
            <a:r>
              <a:rPr lang="tr-TR" sz="2400" spc="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girecek</a:t>
            </a:r>
            <a:r>
              <a:rPr lang="tr-TR" sz="2400" spc="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adaylar</a:t>
            </a:r>
            <a:r>
              <a:rPr lang="tr-TR" sz="2400" spc="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için</a:t>
            </a:r>
            <a:r>
              <a:rPr lang="tr-TR" sz="2400" spc="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gerekli</a:t>
            </a:r>
            <a:r>
              <a:rPr lang="tr-TR" sz="2400" spc="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materyaller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uygulama</a:t>
            </a:r>
            <a:r>
              <a:rPr lang="tr-TR" sz="2400" spc="7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merkezlerinde</a:t>
            </a:r>
            <a:r>
              <a:rPr lang="tr-TR" sz="2400" spc="8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hazır bulundurulacaktır.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12065" marR="8255">
              <a:lnSpc>
                <a:spcPct val="144300"/>
              </a:lnSpc>
              <a:spcBef>
                <a:spcPts val="995"/>
              </a:spcBef>
              <a:tabLst>
                <a:tab pos="2413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20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3923435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85069" y="471932"/>
            <a:ext cx="11582400" cy="37969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Times New Roman"/>
              <a:cs typeface="Times New Roman"/>
            </a:endParaRPr>
          </a:p>
          <a:p>
            <a:pPr marL="189230" indent="-177165">
              <a:buAutoNum type="arabicPeriod" startAt="4"/>
              <a:tabLst>
                <a:tab pos="189865" algn="l"/>
              </a:tabLst>
            </a:pPr>
            <a:r>
              <a:rPr sz="2400" b="1" spc="-10" dirty="0">
                <a:solidFill>
                  <a:srgbClr val="2D74B5"/>
                </a:solidFill>
                <a:latin typeface="Calibri"/>
                <a:cs typeface="Calibri"/>
              </a:rPr>
              <a:t>İTİRAZLAR</a:t>
            </a:r>
            <a:endParaRPr sz="2400" dirty="0">
              <a:latin typeface="Calibri"/>
              <a:cs typeface="Calibri"/>
            </a:endParaRPr>
          </a:p>
          <a:p>
            <a:pPr marL="459105" lvl="1" indent="-267335" algn="just">
              <a:spcBef>
                <a:spcPts val="445"/>
              </a:spcBef>
              <a:buAutoNum type="arabicPeriod"/>
              <a:tabLst>
                <a:tab pos="459740" algn="l"/>
              </a:tabLst>
            </a:pPr>
            <a:r>
              <a:rPr sz="2400" b="1" dirty="0">
                <a:latin typeface="Times New Roman"/>
                <a:cs typeface="Times New Roman"/>
              </a:rPr>
              <a:t>Ön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Uygulamasına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İtiraz</a:t>
            </a:r>
            <a:endParaRPr sz="2400" dirty="0">
              <a:latin typeface="Times New Roman"/>
              <a:cs typeface="Times New Roman"/>
            </a:endParaRPr>
          </a:p>
          <a:p>
            <a:pPr marL="421005" marR="6350" algn="just">
              <a:lnSpc>
                <a:spcPct val="143600"/>
              </a:lnSpc>
              <a:spcBef>
                <a:spcPts val="980"/>
              </a:spcBef>
            </a:pP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zihinsel,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resim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uygulamalarına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ilişkin </a:t>
            </a:r>
            <a:r>
              <a:rPr sz="2400" dirty="0">
                <a:latin typeface="Times New Roman"/>
                <a:cs typeface="Times New Roman"/>
              </a:rPr>
              <a:t>itirazlar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belirtilen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aralığında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velisi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e-İtiraz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Modülü </a:t>
            </a:r>
            <a:r>
              <a:rPr sz="2400" dirty="0">
                <a:latin typeface="Times New Roman"/>
                <a:cs typeface="Times New Roman"/>
              </a:rPr>
              <a:t>üzerinden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yapılacaktır.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İtirazlar,</a:t>
            </a:r>
            <a:r>
              <a:rPr sz="2400" spc="20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komisyonlarınca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belirtilen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aralığında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değerlendirilerek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e-İtiraz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Modülü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üzerinden</a:t>
            </a:r>
            <a:r>
              <a:rPr sz="2400" spc="-10" dirty="0">
                <a:latin typeface="Times New Roman"/>
                <a:cs typeface="Times New Roman"/>
              </a:rPr>
              <a:t> cevaplanacaktır.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21</a:t>
            </a:fld>
            <a:endParaRPr spc="-2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85069" y="471932"/>
            <a:ext cx="11582400" cy="8618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459105" lvl="1" indent="-267335" algn="just">
              <a:buAutoNum type="arabicPeriod" startAt="2"/>
              <a:tabLst>
                <a:tab pos="459740" algn="l"/>
              </a:tabLst>
            </a:pPr>
            <a:r>
              <a:rPr sz="2400" b="1" dirty="0">
                <a:latin typeface="Times New Roman"/>
                <a:cs typeface="Times New Roman"/>
              </a:rPr>
              <a:t>Bireysel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Değerlendirme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Uygulamasına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İtiraz</a:t>
            </a:r>
            <a:endParaRPr sz="2400" dirty="0">
              <a:latin typeface="Times New Roman"/>
              <a:cs typeface="Times New Roman"/>
            </a:endParaRPr>
          </a:p>
          <a:p>
            <a:pPr marL="469265" marR="5080" indent="-228600" algn="just">
              <a:lnSpc>
                <a:spcPct val="143700"/>
              </a:lnSpc>
              <a:spcBef>
                <a:spcPts val="980"/>
              </a:spcBef>
              <a:buAutoNum type="alphaLcParenR"/>
              <a:tabLst>
                <a:tab pos="462280" algn="l"/>
              </a:tabLst>
            </a:pP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zihinsel,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resim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alanı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uygulama </a:t>
            </a:r>
            <a:r>
              <a:rPr sz="2400" dirty="0">
                <a:latin typeface="Times New Roman"/>
                <a:cs typeface="Times New Roman"/>
              </a:rPr>
              <a:t>sonuçlarına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ilişkin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itirazlar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belirtilen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aralığında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velisi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tarafından </a:t>
            </a:r>
            <a:r>
              <a:rPr sz="2400" spc="-20" dirty="0">
                <a:latin typeface="Times New Roman"/>
                <a:cs typeface="Times New Roman"/>
              </a:rPr>
              <a:t>“EK-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İtiraz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Başvuru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Formu”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doldurularak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komisyonlarına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yapılacaktır. </a:t>
            </a:r>
            <a:r>
              <a:rPr sz="2400" dirty="0">
                <a:latin typeface="Times New Roman"/>
                <a:cs typeface="Times New Roman"/>
              </a:rPr>
              <a:t>İtirazlar</a:t>
            </a:r>
            <a:r>
              <a:rPr sz="2400" spc="1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1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komisyonlarınca</a:t>
            </a:r>
            <a:r>
              <a:rPr sz="2400" spc="1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takvimde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belirtilen</a:t>
            </a:r>
            <a:r>
              <a:rPr sz="2400" spc="1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tarih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aralığında değerlendirilecektir.</a:t>
            </a:r>
            <a:endParaRPr sz="2400" dirty="0">
              <a:latin typeface="Times New Roman"/>
              <a:cs typeface="Times New Roman"/>
            </a:endParaRPr>
          </a:p>
          <a:p>
            <a:pPr marL="469265" marR="8255" indent="-228600" algn="just">
              <a:lnSpc>
                <a:spcPct val="143800"/>
              </a:lnSpc>
              <a:spcBef>
                <a:spcPts val="1000"/>
              </a:spcBef>
              <a:buAutoNum type="alphaLcParenR"/>
              <a:tabLst>
                <a:tab pos="462280" algn="l"/>
              </a:tabLst>
            </a:pP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sonuçları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için;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komisyonlarınca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itiraz </a:t>
            </a:r>
            <a:r>
              <a:rPr sz="2400" dirty="0">
                <a:latin typeface="Times New Roman"/>
                <a:cs typeface="Times New Roman"/>
              </a:rPr>
              <a:t>başvurularına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ait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materyallerin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birer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sureti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merkezlerinden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talep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edilecektir. </a:t>
            </a:r>
            <a:r>
              <a:rPr sz="2400" dirty="0">
                <a:latin typeface="Times New Roman"/>
                <a:cs typeface="Times New Roman"/>
              </a:rPr>
              <a:t>Uygulama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merkezleri,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söz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konusu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materyalleri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kapalı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zarf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içinde,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gizlilik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güvenliğini </a:t>
            </a:r>
            <a:r>
              <a:rPr sz="2400" dirty="0">
                <a:latin typeface="Times New Roman"/>
                <a:cs typeface="Times New Roman"/>
              </a:rPr>
              <a:t>sağlayarak;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asılları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kendilerinde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kalmak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kaydı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komisyonlarına gönderecektir.</a:t>
            </a:r>
            <a:endParaRPr sz="2400" dirty="0">
              <a:latin typeface="Times New Roman"/>
              <a:cs typeface="Times New Roman"/>
            </a:endParaRPr>
          </a:p>
          <a:p>
            <a:pPr marL="469265" marR="9525" indent="-228600" algn="just">
              <a:lnSpc>
                <a:spcPct val="143300"/>
              </a:lnSpc>
              <a:spcBef>
                <a:spcPts val="1010"/>
              </a:spcBef>
              <a:buAutoNum type="alphaLcParenR"/>
              <a:tabLst>
                <a:tab pos="462280" algn="l"/>
              </a:tabLst>
            </a:pPr>
            <a:r>
              <a:rPr sz="2400" dirty="0">
                <a:latin typeface="Times New Roman"/>
                <a:cs typeface="Times New Roman"/>
              </a:rPr>
              <a:t>Yapılan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bireysel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içeriklerine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ilişkin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herhangi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bir </a:t>
            </a:r>
            <a:r>
              <a:rPr sz="2400" dirty="0">
                <a:latin typeface="Times New Roman"/>
                <a:cs typeface="Times New Roman"/>
              </a:rPr>
              <a:t>belge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yayımlanmayacak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paylaşılmayacaktır.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1300"/>
            <a:r>
              <a:rPr sz="2400" dirty="0">
                <a:latin typeface="Times New Roman"/>
                <a:cs typeface="Times New Roman"/>
              </a:rPr>
              <a:t>ç)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Faks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e-posta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yolu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itirazlar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dikkate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alınmayacaktır.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22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3032689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688237" y="2633217"/>
            <a:ext cx="17100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GÖZLEM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FORMU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EK-</a:t>
            </a:r>
            <a:r>
              <a:rPr sz="1200" b="1" spc="-5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00011"/>
              </p:ext>
            </p:extLst>
          </p:nvPr>
        </p:nvGraphicFramePr>
        <p:xfrm>
          <a:off x="1947071" y="3024081"/>
          <a:ext cx="9601197" cy="6330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3294">
                <a:tc gridSpan="2">
                  <a:txBody>
                    <a:bodyPr/>
                    <a:lstStyle/>
                    <a:p>
                      <a:pPr marL="68580" algn="just">
                        <a:lnSpc>
                          <a:spcPts val="13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Öğrencinizi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kendi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yaş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grubundaki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akranlarıyla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karşılaştırarak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ct val="1437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değerlendiriniz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aşağıdaki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açıklamaya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göre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her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durumla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ilgili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öğrencinizi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iyi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yansıtan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puanı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işaretleyiniz.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Puanlamanın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sağlıklı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yapılabilmesi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boş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madde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bırakmayınız.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Hiçbir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zaman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Fazlasıyla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096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Nadiren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Ara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Sıra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Sıklıkla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 vert="vert27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40">
                <a:tc gridSpan="2">
                  <a:txBody>
                    <a:bodyPr/>
                    <a:lstStyle/>
                    <a:p>
                      <a:pPr marL="139700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GENEL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ZİHİNSEL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YETENEK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ALANI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Sorulan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sorulara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hızlı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yanıt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verir.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0489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Uzun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zaman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önce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öğrendiği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bilgilere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yönelik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sorulara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doğru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yanıt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verir.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0489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0489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0489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0489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0489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Yeni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konu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öğrenmek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için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sorular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sorar.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Sebep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sonuç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ilişkisini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hızlı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kurar.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Problem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çözümlerinde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başarılı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tahminlerde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bulunur.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Yalnız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başına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çalışmayı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tercih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eder.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Bağlantısız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fikirler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arasında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alışılmadık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bağlantılar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kurar.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Başkalarına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garip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gelen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orijinal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deneylere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girişir.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Verilen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görevi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tamamlamada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ısrarcıdır.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"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Çalışmalarında</a:t>
                      </a:r>
                      <a:r>
                        <a:rPr sz="1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mükemmeliyetçi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tutum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sergiler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R="635"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Yoğun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şekilde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çalışır.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"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Karşılaştığı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engellere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rağmen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çalışmasını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sürdürür.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R="635" algn="ctr">
                        <a:lnSpc>
                          <a:spcPts val="1095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Kendisine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koyduğu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hedefleri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gerçekleştirir.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659280" y="1100073"/>
            <a:ext cx="5378450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0470"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Genel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Zihinsel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Yetenek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Alanı</a:t>
            </a:r>
            <a:endParaRPr sz="1100" dirty="0">
              <a:latin typeface="Calibri"/>
              <a:cs typeface="Calibri"/>
            </a:endParaRPr>
          </a:p>
          <a:p>
            <a:pPr marL="3760470" marR="455295">
              <a:lnSpc>
                <a:spcPct val="176400"/>
              </a:lnSpc>
            </a:pPr>
            <a:r>
              <a:rPr sz="1100" dirty="0">
                <a:latin typeface="Calibri"/>
                <a:cs typeface="Calibri"/>
              </a:rPr>
              <a:t>Resim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Yetenek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Alanı </a:t>
            </a:r>
            <a:r>
              <a:rPr sz="1100" dirty="0">
                <a:latin typeface="Calibri"/>
                <a:cs typeface="Calibri"/>
              </a:rPr>
              <a:t>Müzik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Yetenek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Alanı</a:t>
            </a:r>
            <a:endParaRPr sz="1100" dirty="0">
              <a:latin typeface="Calibri"/>
              <a:cs typeface="Calibri"/>
            </a:endParaRPr>
          </a:p>
          <a:p>
            <a:pPr>
              <a:spcBef>
                <a:spcPts val="15"/>
              </a:spcBef>
            </a:pPr>
            <a:endParaRPr sz="1200" dirty="0">
              <a:latin typeface="Calibri"/>
              <a:cs typeface="Calibri"/>
            </a:endParaRPr>
          </a:p>
          <a:p>
            <a:pPr marL="12700"/>
            <a:r>
              <a:rPr sz="1000" spc="-10" dirty="0">
                <a:latin typeface="Calibri"/>
                <a:cs typeface="Calibri"/>
              </a:rPr>
              <a:t>Öğrencinizin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hangi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alanlarda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yetenekli</a:t>
            </a:r>
            <a:r>
              <a:rPr sz="1000" dirty="0">
                <a:latin typeface="Calibri"/>
                <a:cs typeface="Calibri"/>
              </a:rPr>
              <a:t> olduğunu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düşünüyorsunuz?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(En fazla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iki alan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seçebilirsiniz)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289029" y="1115024"/>
            <a:ext cx="151765" cy="123189"/>
          </a:xfrm>
          <a:custGeom>
            <a:avLst/>
            <a:gdLst/>
            <a:ahLst/>
            <a:cxnLst/>
            <a:rect l="l" t="t" r="r" b="b"/>
            <a:pathLst>
              <a:path w="151765" h="123190">
                <a:moveTo>
                  <a:pt x="0" y="122826"/>
                </a:moveTo>
                <a:lnTo>
                  <a:pt x="151314" y="122827"/>
                </a:lnTo>
                <a:lnTo>
                  <a:pt x="151313" y="0"/>
                </a:lnTo>
                <a:lnTo>
                  <a:pt x="0" y="0"/>
                </a:lnTo>
                <a:lnTo>
                  <a:pt x="0" y="122826"/>
                </a:lnTo>
                <a:close/>
              </a:path>
            </a:pathLst>
          </a:custGeom>
          <a:ln w="94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04269" y="1410909"/>
            <a:ext cx="151765" cy="122555"/>
          </a:xfrm>
          <a:custGeom>
            <a:avLst/>
            <a:gdLst/>
            <a:ahLst/>
            <a:cxnLst/>
            <a:rect l="l" t="t" r="r" b="b"/>
            <a:pathLst>
              <a:path w="151765" h="122555">
                <a:moveTo>
                  <a:pt x="0" y="122286"/>
                </a:moveTo>
                <a:lnTo>
                  <a:pt x="151314" y="122287"/>
                </a:lnTo>
                <a:lnTo>
                  <a:pt x="151313" y="0"/>
                </a:lnTo>
                <a:lnTo>
                  <a:pt x="0" y="0"/>
                </a:lnTo>
                <a:lnTo>
                  <a:pt x="0" y="122286"/>
                </a:lnTo>
                <a:close/>
              </a:path>
            </a:pathLst>
          </a:custGeom>
          <a:ln w="94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4269" y="1706210"/>
            <a:ext cx="151765" cy="123189"/>
          </a:xfrm>
          <a:custGeom>
            <a:avLst/>
            <a:gdLst/>
            <a:ahLst/>
            <a:cxnLst/>
            <a:rect l="l" t="t" r="r" b="b"/>
            <a:pathLst>
              <a:path w="151765" h="123189">
                <a:moveTo>
                  <a:pt x="0" y="122826"/>
                </a:moveTo>
                <a:lnTo>
                  <a:pt x="151314" y="122827"/>
                </a:lnTo>
                <a:lnTo>
                  <a:pt x="151313" y="0"/>
                </a:lnTo>
                <a:lnTo>
                  <a:pt x="0" y="0"/>
                </a:lnTo>
                <a:lnTo>
                  <a:pt x="0" y="122826"/>
                </a:lnTo>
                <a:close/>
              </a:path>
            </a:pathLst>
          </a:custGeom>
          <a:ln w="94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23</a:t>
            </a:fld>
            <a:endParaRPr spc="-2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84718"/>
              </p:ext>
            </p:extLst>
          </p:nvPr>
        </p:nvGraphicFramePr>
        <p:xfrm>
          <a:off x="1947068" y="1037934"/>
          <a:ext cx="9296400" cy="8006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6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Hiçbir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Zaman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6040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Nadiren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680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Sıklıkla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21285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Fazlasıyla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21285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40">
                <a:tc gridSpan="6"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RESİM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YETENEK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ALANI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sanatlar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alanındaki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eserlere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ilgi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duyar.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sanatlar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alanında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yapma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motivasyonu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vardır.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Sıkılmadan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uzun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zaman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ayırarak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çalışmaları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yapmaktan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zevk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alır.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R="63500" algn="ctr">
                        <a:lnSpc>
                          <a:spcPts val="1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Farklı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malzeme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(ip,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renkli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kâğıt,</a:t>
                      </a:r>
                      <a:r>
                        <a:rPr sz="10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atık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malzeme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vb.)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teknik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(baskı,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kolaj,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pastel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boya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vb.)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kullanarak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yapmaya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meraklıdır.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Görsel sanat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çalışmalarında/etkinliklerinde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farklı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renkler kullanmayı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sever/ister.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R="63500" algn="ctr">
                        <a:lnSpc>
                          <a:spcPts val="1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Duygu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düşüncelerini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ifade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etme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biçimi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olarak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çalışmalarını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tercih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eder.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Verilen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konuyu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çalışmalarında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özgün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bakış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açısı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ifade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eder.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Çizimlerinde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nesne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figürleri bulunduğu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mekâna/yere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yerleştirir.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Çizimlerinde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oran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orantıyı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uygular.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Görsel sanat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çalışmaları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oluştururken gözlem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deneyimlerinden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yararlanır.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Verilen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konuya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uygun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çalışmaları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yapar.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çalışmalarında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ayrıntılara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yer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verir.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Duygu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düşüncelerini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çalışmaları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ifade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eder.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İncelediği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çalışmayı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ayrıntıları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anlatır.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Nesneleri</a:t>
                      </a:r>
                      <a:r>
                        <a:rPr sz="1000" spc="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kendi</a:t>
                      </a:r>
                      <a:r>
                        <a:rPr sz="10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işlevinin</a:t>
                      </a:r>
                      <a:r>
                        <a:rPr sz="10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dışında</a:t>
                      </a:r>
                      <a:r>
                        <a:rPr sz="10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yaratıcı</a:t>
                      </a:r>
                      <a:r>
                        <a:rPr sz="1000" spc="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şekilde</a:t>
                      </a:r>
                      <a:r>
                        <a:rPr sz="1000" spc="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çalışmalarında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kullanır.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844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844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844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844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Hayal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gücü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özgün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tasarımlar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oluşturur.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Farklı</a:t>
                      </a:r>
                      <a:r>
                        <a:rPr sz="10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malzemeleri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(ip,</a:t>
                      </a:r>
                      <a:r>
                        <a:rPr sz="10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renkli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kâğıt,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atık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malzeme</a:t>
                      </a:r>
                      <a:r>
                        <a:rPr sz="10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vb.)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10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araya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getirerek</a:t>
                      </a:r>
                      <a:r>
                        <a:rPr sz="10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özgün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tasarımlar/çalışmalar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yapar.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Gözlemlerinden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yola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çıkarak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sıra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dışı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tasarımlar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yapar.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Görsel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sanat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çalışmalarında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karşılaştığı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problemlere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yönelik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çözüm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üretir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(fikir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ts val="1150"/>
                        </a:lnSpc>
                        <a:spcBef>
                          <a:spcPts val="12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bulma,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malzeme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üretme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v.b.).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8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24</a:t>
            </a:fld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46947"/>
              </p:ext>
            </p:extLst>
          </p:nvPr>
        </p:nvGraphicFramePr>
        <p:xfrm>
          <a:off x="1566069" y="986118"/>
          <a:ext cx="10058399" cy="6951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Hiçbir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Zaman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5405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Nadiren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680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Sıklıkla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21285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Fazlasıyla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21285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79">
                <a:tc gridSpan="6"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MÜZİK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YETENEK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ALANI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43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dinlemeye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yönelik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her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fırsatı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değerlendirir.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Duyduğu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ezgileri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tekrarlamaya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57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Sevdiği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müzikleri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arkadaşlarına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dinletmeye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yapmaya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(çalmaya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söylemeye)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Müzikle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ilgili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sınıf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içi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etkinliklere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gönüllü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olarak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katılır.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Müzikle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ilgili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okul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dışı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(konser,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dinleti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vb.)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etkinliklere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gönüllü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olarak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katılır.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hakkında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konuşurken;</a:t>
                      </a:r>
                      <a:r>
                        <a:rPr sz="1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”iyi,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güzel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vb.”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genel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kavramlardan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çok,”ritim,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ezgi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vb.”spesifik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kavramları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kullanır.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Müzikle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ilgili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tartışmalara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katılmaya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406">
                <a:tc>
                  <a:txBody>
                    <a:bodyPr/>
                    <a:lstStyle/>
                    <a:p>
                      <a:pPr marR="63500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Dinlediği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müzikleri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doğadaki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seslerle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ilişkilendirir.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Müziği</a:t>
                      </a:r>
                      <a:r>
                        <a:rPr sz="10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doğru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işitebilmek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için</a:t>
                      </a:r>
                      <a:r>
                        <a:rPr sz="10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uygun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teknolojik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araçların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(hoparlör,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kulaklık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vb.)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neler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olduğunu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öğrenmeye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Düzenli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olan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sesleri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dinlemeyi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tercih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eder.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dinlerken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eşlik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eder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(ritim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vurarak,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sesle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vücut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devinimi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vb.)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Müzikle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ilgili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yeni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bilgileri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öğrenmeye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02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Duygularını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müzikle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ifade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eder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(şarkı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söyleyerek,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ritim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tutarak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vb.).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097">
                <a:tc>
                  <a:txBody>
                    <a:bodyPr/>
                    <a:lstStyle/>
                    <a:p>
                      <a:pPr algn="ctr">
                        <a:lnSpc>
                          <a:spcPts val="1095"/>
                        </a:lnSpc>
                      </a:pPr>
                      <a:r>
                        <a:rPr sz="1000" b="1" spc="-25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0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Müzisyenleri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tanımaya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isteklidir.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8590" algn="r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279" algn="r">
                        <a:lnSpc>
                          <a:spcPts val="10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25</a:t>
            </a:fld>
            <a:endParaRPr spc="-2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9540" y="471931"/>
            <a:ext cx="690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667026" y="1593850"/>
            <a:ext cx="35598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Calibri"/>
                <a:cs typeface="Calibri"/>
              </a:rPr>
              <a:t>………………………………………..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İL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TANILAMA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SINAV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KOMİSYONU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26</a:t>
            </a:fld>
            <a:endParaRPr spc="-25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804585"/>
              </p:ext>
            </p:extLst>
          </p:nvPr>
        </p:nvGraphicFramePr>
        <p:xfrm>
          <a:off x="3090070" y="1978405"/>
          <a:ext cx="7043090" cy="5152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Öğrencinin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Adı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Soyadı: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Öğrencinin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T.C.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Kimlik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Numarası: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Öğrencinin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Doğum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Tarihi: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Kayıtlı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Olduğu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Okulun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İlçesi: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Okulun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Veli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Telefon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Numarası: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1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Adres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Bilgisi: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İtiraz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Edilen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Yetenek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Alanı: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09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İtiraz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Nedeni: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544591" y="7482078"/>
            <a:ext cx="712470" cy="908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spcBef>
                <a:spcPts val="100"/>
              </a:spcBef>
            </a:pPr>
            <a:r>
              <a:rPr sz="1100" b="1" spc="-10" dirty="0">
                <a:latin typeface="Calibri"/>
                <a:cs typeface="Calibri"/>
              </a:rPr>
              <a:t>Tarih</a:t>
            </a:r>
            <a:endParaRPr sz="1100">
              <a:latin typeface="Calibri"/>
              <a:cs typeface="Calibri"/>
            </a:endParaRPr>
          </a:p>
          <a:p>
            <a:pPr marL="12700" marR="5080" algn="ctr">
              <a:lnSpc>
                <a:spcPts val="2820"/>
              </a:lnSpc>
              <a:spcBef>
                <a:spcPts val="135"/>
              </a:spcBef>
            </a:pPr>
            <a:r>
              <a:rPr sz="1100" b="1" dirty="0">
                <a:latin typeface="Calibri"/>
                <a:cs typeface="Calibri"/>
              </a:rPr>
              <a:t>Adı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- </a:t>
            </a:r>
            <a:r>
              <a:rPr sz="1100" b="1" spc="-10" dirty="0">
                <a:latin typeface="Calibri"/>
                <a:cs typeface="Calibri"/>
              </a:rPr>
              <a:t>Soyadı </a:t>
            </a:r>
            <a:r>
              <a:rPr sz="1100" b="1" spc="-20" dirty="0">
                <a:latin typeface="Calibri"/>
                <a:cs typeface="Calibri"/>
              </a:rPr>
              <a:t>İmza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9589" y="938531"/>
            <a:ext cx="177673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Calibri"/>
                <a:cs typeface="Calibri"/>
              </a:rPr>
              <a:t>İTİRAZ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BAŞVURU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FORMU</a:t>
            </a:r>
            <a:r>
              <a:rPr sz="1100" b="1" spc="-10" dirty="0">
                <a:latin typeface="Calibri"/>
                <a:cs typeface="Calibri"/>
              </a:rPr>
              <a:t> EK-</a:t>
            </a:r>
            <a:r>
              <a:rPr sz="1100" b="1" spc="-5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61269" y="471931"/>
            <a:ext cx="11734800" cy="76836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60"/>
              </a:spcBef>
            </a:pPr>
            <a:endParaRPr lang="tr-TR" sz="2400" dirty="0" smtClean="0">
              <a:latin typeface="Calibri"/>
              <a:cs typeface="Calibri"/>
            </a:endParaRPr>
          </a:p>
          <a:p>
            <a:pPr>
              <a:spcBef>
                <a:spcPts val="60"/>
              </a:spcBef>
            </a:pPr>
            <a:endParaRPr sz="2400" dirty="0">
              <a:latin typeface="Calibri"/>
              <a:cs typeface="Calibri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2400" b="1" dirty="0">
                <a:solidFill>
                  <a:srgbClr val="2D74B5"/>
                </a:solidFill>
                <a:latin typeface="Calibri"/>
                <a:cs typeface="Calibri"/>
              </a:rPr>
              <a:t>GENEL</a:t>
            </a:r>
            <a:r>
              <a:rPr sz="2400" b="1" spc="-15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D74B5"/>
                </a:solidFill>
                <a:latin typeface="Calibri"/>
                <a:cs typeface="Calibri"/>
              </a:rPr>
              <a:t>AÇIKLAMALAR</a:t>
            </a:r>
            <a:endParaRPr sz="2400" dirty="0">
              <a:latin typeface="Calibri"/>
              <a:cs typeface="Calibri"/>
            </a:endParaRPr>
          </a:p>
          <a:p>
            <a:pPr marL="241300" marR="8890">
              <a:lnSpc>
                <a:spcPct val="144200"/>
              </a:lnSpc>
              <a:spcBef>
                <a:spcPts val="994"/>
              </a:spcBef>
            </a:pPr>
            <a:r>
              <a:rPr sz="2400" dirty="0" err="1">
                <a:latin typeface="Times New Roman"/>
                <a:cs typeface="Times New Roman"/>
              </a:rPr>
              <a:t>Öğrenci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işlemleri,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1,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3.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seviyelerinde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yetenek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alanı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dirty="0" err="1">
                <a:latin typeface="Times New Roman"/>
                <a:cs typeface="Times New Roman"/>
              </a:rPr>
              <a:t>alanlarında</a:t>
            </a:r>
            <a:r>
              <a:rPr lang="tr-TR" sz="2400" dirty="0">
                <a:latin typeface="Times New Roman"/>
                <a:cs typeface="Times New Roman"/>
              </a:rPr>
              <a:t> (</a:t>
            </a:r>
            <a:r>
              <a:rPr lang="tr-TR" sz="2400" dirty="0">
                <a:solidFill>
                  <a:srgbClr val="232323"/>
                </a:solidFill>
                <a:latin typeface="Times New Roman"/>
                <a:cs typeface="Times New Roman"/>
              </a:rPr>
              <a:t>zihinsel,</a:t>
            </a:r>
            <a:r>
              <a:rPr lang="tr-TR" sz="2400" spc="2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lang="tr-TR" sz="2400" dirty="0">
                <a:solidFill>
                  <a:srgbClr val="232323"/>
                </a:solidFill>
                <a:latin typeface="Times New Roman"/>
                <a:cs typeface="Times New Roman"/>
              </a:rPr>
              <a:t>resim</a:t>
            </a:r>
            <a:r>
              <a:rPr lang="tr-TR" sz="2400" spc="2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lang="tr-TR" sz="2400" dirty="0">
                <a:solidFill>
                  <a:srgbClr val="232323"/>
                </a:solidFill>
                <a:latin typeface="Times New Roman"/>
                <a:cs typeface="Times New Roman"/>
              </a:rPr>
              <a:t>veya</a:t>
            </a:r>
            <a:r>
              <a:rPr lang="tr-TR" sz="2400" spc="204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lang="tr-TR" sz="2400" spc="-10" dirty="0">
                <a:solidFill>
                  <a:srgbClr val="232323"/>
                </a:solidFill>
                <a:latin typeface="Times New Roman"/>
                <a:cs typeface="Times New Roman"/>
              </a:rPr>
              <a:t>müzik)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aday </a:t>
            </a:r>
            <a:r>
              <a:rPr sz="2400" dirty="0">
                <a:latin typeface="Times New Roman"/>
                <a:cs typeface="Times New Roman"/>
              </a:rPr>
              <a:t>gösterilen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 kılavuzda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belirtilen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takvim doğrultusunda </a:t>
            </a:r>
            <a:r>
              <a:rPr sz="2400" spc="-10" dirty="0">
                <a:latin typeface="Times New Roman"/>
                <a:cs typeface="Times New Roman"/>
              </a:rPr>
              <a:t>gerçekleştirilecektir.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buAutoNum type="arabicPeriod" startAt="2"/>
              <a:tabLst>
                <a:tab pos="241300" algn="l"/>
              </a:tabLst>
            </a:pPr>
            <a:r>
              <a:rPr sz="2400" b="1" dirty="0">
                <a:solidFill>
                  <a:srgbClr val="2D74B5"/>
                </a:solidFill>
                <a:latin typeface="Calibri"/>
                <a:cs typeface="Calibri"/>
              </a:rPr>
              <a:t>ADAY</a:t>
            </a:r>
            <a:r>
              <a:rPr sz="2400" b="1" spc="-35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D74B5"/>
                </a:solidFill>
                <a:latin typeface="Calibri"/>
                <a:cs typeface="Calibri"/>
              </a:rPr>
              <a:t>GÖSTERME</a:t>
            </a:r>
            <a:r>
              <a:rPr sz="2400" b="1" spc="-25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D74B5"/>
                </a:solidFill>
                <a:latin typeface="Calibri"/>
                <a:cs typeface="Calibri"/>
              </a:rPr>
              <a:t>SÜRECİ</a:t>
            </a:r>
            <a:endParaRPr sz="2400" dirty="0">
              <a:latin typeface="Calibri"/>
              <a:cs typeface="Calibri"/>
            </a:endParaRPr>
          </a:p>
          <a:p>
            <a:pPr marL="556260" lvl="1" indent="-267335" algn="just">
              <a:spcBef>
                <a:spcPts val="415"/>
              </a:spcBef>
              <a:buFont typeface="Times New Roman"/>
              <a:buAutoNum type="arabicPeriod"/>
              <a:tabLst>
                <a:tab pos="556895" algn="l"/>
              </a:tabLst>
            </a:pP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gösterme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süreci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 yönlendirme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komisyonları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yürütülecektir.</a:t>
            </a:r>
            <a:endParaRPr sz="2400" dirty="0">
              <a:latin typeface="Times New Roman"/>
              <a:cs typeface="Times New Roman"/>
            </a:endParaRPr>
          </a:p>
          <a:p>
            <a:pPr marL="556260" marR="5080" lvl="1" indent="-266700" algn="just">
              <a:lnSpc>
                <a:spcPct val="143700"/>
              </a:lnSpc>
              <a:spcBef>
                <a:spcPts val="1005"/>
              </a:spcBef>
              <a:buFont typeface="Times New Roman"/>
              <a:buAutoNum type="arabicPeriod"/>
              <a:tabLst>
                <a:tab pos="556895" algn="l"/>
              </a:tabLst>
            </a:pP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yönlendirme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komisyonu;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müdürü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başkanlığında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yardımcıları,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rehber </a:t>
            </a:r>
            <a:r>
              <a:rPr sz="2400" dirty="0">
                <a:latin typeface="Times New Roman"/>
                <a:cs typeface="Times New Roman"/>
              </a:rPr>
              <a:t>öğretmen/psikolojik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danışmanlar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1,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3.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seviyelerinden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müdürünün </a:t>
            </a:r>
            <a:r>
              <a:rPr sz="2400" dirty="0">
                <a:latin typeface="Times New Roman"/>
                <a:cs typeface="Times New Roman"/>
              </a:rPr>
              <a:t>belirleyeceği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birer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öğretmeninden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oluşturulacaktır.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endParaRPr lang="tr-TR" sz="2400" spc="145" dirty="0">
              <a:latin typeface="Times New Roman"/>
              <a:cs typeface="Times New Roman"/>
            </a:endParaRPr>
          </a:p>
          <a:p>
            <a:pPr marL="556260" marR="5080" lvl="1" indent="-266700" algn="just">
              <a:lnSpc>
                <a:spcPct val="143700"/>
              </a:lnSpc>
              <a:spcBef>
                <a:spcPts val="1005"/>
              </a:spcBef>
              <a:buFont typeface="Times New Roman"/>
              <a:buAutoNum type="arabicPeriod"/>
              <a:tabLst>
                <a:tab pos="556895" algn="l"/>
              </a:tabLst>
            </a:pP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okulda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3.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sınıf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düzeylerinden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bir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yetenek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alanı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için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belirtilen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bir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sınıf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düzeyindeki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toplam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öğrenci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sayısının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fazla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%20’si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aday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gösterilebilecektir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lvl="1">
              <a:spcBef>
                <a:spcPts val="20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3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61269" y="471931"/>
            <a:ext cx="11734800" cy="583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 lvl="1">
              <a:spcBef>
                <a:spcPts val="20"/>
              </a:spcBef>
            </a:pPr>
            <a:endParaRPr lang="tr-TR" sz="2400" dirty="0" smtClean="0">
              <a:latin typeface="Times New Roman"/>
              <a:cs typeface="Times New Roman"/>
            </a:endParaRPr>
          </a:p>
          <a:p>
            <a:pPr lvl="1">
              <a:spcBef>
                <a:spcPts val="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88925" lvl="1" algn="just">
              <a:tabLst>
                <a:tab pos="556895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4.</a:t>
            </a:r>
            <a:r>
              <a:rPr sz="2400" dirty="0" err="1" smtClean="0">
                <a:latin typeface="Times New Roman"/>
                <a:cs typeface="Times New Roman"/>
              </a:rPr>
              <a:t>Bir</a:t>
            </a:r>
            <a:r>
              <a:rPr sz="2400" spc="-2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fazla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iki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alanından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gösterilebilecektir.</a:t>
            </a:r>
            <a:endParaRPr sz="2400" dirty="0">
              <a:latin typeface="Times New Roman"/>
              <a:cs typeface="Times New Roman"/>
            </a:endParaRPr>
          </a:p>
          <a:p>
            <a:pPr marL="289560" marR="6350" lvl="1" algn="just">
              <a:lnSpc>
                <a:spcPct val="143700"/>
              </a:lnSpc>
              <a:spcBef>
                <a:spcPts val="1005"/>
              </a:spcBef>
              <a:tabLst>
                <a:tab pos="556895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5.</a:t>
            </a:r>
            <a:r>
              <a:rPr sz="2400" dirty="0" err="1" smtClean="0">
                <a:latin typeface="Times New Roman"/>
                <a:cs typeface="Times New Roman"/>
              </a:rPr>
              <a:t>Sınıf</a:t>
            </a:r>
            <a:r>
              <a:rPr sz="2400" spc="24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öğretmenleri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gösterilmek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üzere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önerilen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öğrenci/öğrenciler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için </a:t>
            </a:r>
            <a:r>
              <a:rPr sz="2400" spc="-10" dirty="0">
                <a:latin typeface="Times New Roman"/>
                <a:cs typeface="Times New Roman"/>
              </a:rPr>
              <a:t>“EK-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Gözlem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Formu”nun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çıktısı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doldurulduktan sonra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yönlendirme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komisyonuna </a:t>
            </a:r>
            <a:r>
              <a:rPr sz="2400" dirty="0">
                <a:latin typeface="Times New Roman"/>
                <a:cs typeface="Times New Roman"/>
              </a:rPr>
              <a:t>teslim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edilecektir.</a:t>
            </a:r>
            <a:endParaRPr sz="2400" dirty="0">
              <a:latin typeface="Times New Roman"/>
              <a:cs typeface="Times New Roman"/>
            </a:endParaRPr>
          </a:p>
          <a:p>
            <a:pPr marL="289560" marR="5080" lvl="1" algn="just">
              <a:lnSpc>
                <a:spcPct val="143900"/>
              </a:lnSpc>
              <a:spcBef>
                <a:spcPts val="990"/>
              </a:spcBef>
              <a:tabLst>
                <a:tab pos="556895" algn="l"/>
              </a:tabLst>
            </a:pPr>
            <a:r>
              <a:rPr lang="tr-TR" sz="2400" dirty="0" smtClean="0">
                <a:latin typeface="Times New Roman"/>
                <a:cs typeface="Times New Roman"/>
              </a:rPr>
              <a:t>6.</a:t>
            </a:r>
            <a:r>
              <a:rPr sz="2400" dirty="0" err="1" smtClean="0">
                <a:latin typeface="Times New Roman"/>
                <a:cs typeface="Times New Roman"/>
              </a:rPr>
              <a:t>Okul</a:t>
            </a:r>
            <a:r>
              <a:rPr sz="2400" spc="350" dirty="0" smtClean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yönlendirme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komisyonu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gösterilmesine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karar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verilen </a:t>
            </a:r>
            <a:r>
              <a:rPr sz="2400" dirty="0">
                <a:latin typeface="Times New Roman"/>
                <a:cs typeface="Times New Roman"/>
              </a:rPr>
              <a:t>öğrenci/öğrencilere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ait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gözlem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formları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öğretmenlere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imza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karşılığında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tebliğ </a:t>
            </a:r>
            <a:r>
              <a:rPr sz="2400" dirty="0">
                <a:latin typeface="Times New Roman"/>
                <a:cs typeface="Times New Roman"/>
              </a:rPr>
              <a:t>edilecektir.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öğretmenleri,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tebliğ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edilen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gözlem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formlarını MEBBİS/e-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Yönetim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Sistemi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Modülüne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işleyerek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kaydedeceklerdir.</a:t>
            </a:r>
            <a:endParaRPr sz="2400" dirty="0">
              <a:latin typeface="Times New Roman"/>
              <a:cs typeface="Times New Roman"/>
            </a:endParaRPr>
          </a:p>
          <a:p>
            <a:pPr lvl="1">
              <a:spcBef>
                <a:spcPts val="20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4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0314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32669" y="471932"/>
            <a:ext cx="11658599" cy="740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 lvl="1">
              <a:spcBef>
                <a:spcPts val="20"/>
              </a:spcBef>
              <a:buFont typeface="Times New Roman"/>
              <a:buAutoNum type="arabicPeriod"/>
            </a:pPr>
            <a:endParaRPr lang="tr-TR" sz="2400" dirty="0" smtClean="0">
              <a:latin typeface="Times New Roman"/>
              <a:cs typeface="Times New Roman"/>
            </a:endParaRPr>
          </a:p>
          <a:p>
            <a:pPr marL="288925" lvl="1" algn="just">
              <a:tabLst>
                <a:tab pos="556895" algn="l"/>
              </a:tabLst>
            </a:pPr>
            <a:r>
              <a:rPr lang="tr-TR" sz="2400" b="1" dirty="0" smtClean="0">
                <a:latin typeface="Times New Roman"/>
                <a:cs typeface="Times New Roman"/>
              </a:rPr>
              <a:t>7. Okul</a:t>
            </a:r>
            <a:r>
              <a:rPr lang="tr-TR" sz="2400" b="1" spc="-5" dirty="0" smtClean="0">
                <a:latin typeface="Times New Roman"/>
                <a:cs typeface="Times New Roman"/>
              </a:rPr>
              <a:t> </a:t>
            </a:r>
            <a:r>
              <a:rPr lang="tr-TR" sz="2400" b="1" dirty="0" smtClean="0">
                <a:latin typeface="Times New Roman"/>
                <a:cs typeface="Times New Roman"/>
              </a:rPr>
              <a:t>yönlendirme</a:t>
            </a:r>
            <a:r>
              <a:rPr lang="tr-TR" sz="2400" b="1" spc="-10" dirty="0" smtClean="0">
                <a:latin typeface="Times New Roman"/>
                <a:cs typeface="Times New Roman"/>
              </a:rPr>
              <a:t> </a:t>
            </a:r>
            <a:r>
              <a:rPr lang="tr-TR" sz="2400" b="1" dirty="0" smtClean="0">
                <a:latin typeface="Times New Roman"/>
                <a:cs typeface="Times New Roman"/>
              </a:rPr>
              <a:t>komisyonunun </a:t>
            </a:r>
            <a:r>
              <a:rPr lang="tr-TR" sz="2400" b="1" spc="-10" dirty="0" smtClean="0">
                <a:latin typeface="Times New Roman"/>
                <a:cs typeface="Times New Roman"/>
              </a:rPr>
              <a:t>görevleri:</a:t>
            </a:r>
            <a:endParaRPr lang="tr-TR" sz="2400" b="1" dirty="0" smtClean="0">
              <a:latin typeface="Times New Roman"/>
              <a:cs typeface="Times New Roman"/>
            </a:endParaRPr>
          </a:p>
          <a:p>
            <a:pPr marL="510540" marR="8255" indent="-228600" algn="just">
              <a:lnSpc>
                <a:spcPct val="143300"/>
              </a:lnSpc>
              <a:spcBef>
                <a:spcPts val="1010"/>
              </a:spcBef>
            </a:pPr>
            <a:r>
              <a:rPr lang="tr-TR" sz="2400" dirty="0" smtClean="0">
                <a:latin typeface="Times New Roman"/>
                <a:cs typeface="Times New Roman"/>
              </a:rPr>
              <a:t>a)</a:t>
            </a:r>
            <a:r>
              <a:rPr lang="tr-TR" sz="2400" spc="25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Sınıf</a:t>
            </a:r>
            <a:r>
              <a:rPr lang="tr-TR" sz="2400" spc="409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öğretmenleri</a:t>
            </a:r>
            <a:r>
              <a:rPr lang="tr-TR" sz="2400" spc="4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tarafından</a:t>
            </a:r>
            <a:r>
              <a:rPr lang="tr-TR" sz="2400" spc="4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aday</a:t>
            </a:r>
            <a:r>
              <a:rPr lang="tr-TR" sz="2400" spc="4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gösterilmek</a:t>
            </a:r>
            <a:r>
              <a:rPr lang="tr-TR" sz="2400" spc="4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üzere</a:t>
            </a:r>
            <a:r>
              <a:rPr lang="tr-TR" sz="2400" spc="40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önerilen</a:t>
            </a:r>
            <a:r>
              <a:rPr lang="tr-TR" sz="2400" spc="42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öğrenci/öğrencilerin </a:t>
            </a:r>
            <a:r>
              <a:rPr lang="tr-TR" sz="2400" dirty="0" smtClean="0">
                <a:latin typeface="Times New Roman"/>
                <a:cs typeface="Times New Roman"/>
              </a:rPr>
              <a:t>gözlem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formlarını</a:t>
            </a:r>
            <a:r>
              <a:rPr lang="tr-TR" sz="2400" spc="-10" dirty="0" smtClean="0">
                <a:latin typeface="Times New Roman"/>
                <a:cs typeface="Times New Roman"/>
              </a:rPr>
              <a:t> değerlendirerek </a:t>
            </a:r>
            <a:r>
              <a:rPr lang="tr-TR" sz="2400" dirty="0" smtClean="0">
                <a:latin typeface="Times New Roman"/>
                <a:cs typeface="Times New Roman"/>
              </a:rPr>
              <a:t>aday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gösterilecek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öğrenci/öğrencileri belirlemek,</a:t>
            </a:r>
            <a:endParaRPr lang="tr-TR" sz="2400" dirty="0">
              <a:latin typeface="Times New Roman"/>
              <a:cs typeface="Times New Roman"/>
            </a:endParaRPr>
          </a:p>
          <a:p>
            <a:pPr marL="518159" marR="5080" indent="-228600" algn="just">
              <a:lnSpc>
                <a:spcPct val="143300"/>
              </a:lnSpc>
              <a:buAutoNum type="alphaLcParenR" startAt="2"/>
              <a:tabLst>
                <a:tab pos="511175" algn="l"/>
              </a:tabLst>
            </a:pPr>
            <a:r>
              <a:rPr sz="2400" dirty="0" err="1" smtClean="0">
                <a:latin typeface="Times New Roman"/>
                <a:cs typeface="Times New Roman"/>
              </a:rPr>
              <a:t>Aday</a:t>
            </a:r>
            <a:r>
              <a:rPr sz="2400" spc="29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gösterilmesine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verilen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öğrenci/öğrencilerin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sınıf/şube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bazlı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listelerini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 </a:t>
            </a:r>
            <a:r>
              <a:rPr sz="2400" spc="-20" dirty="0">
                <a:latin typeface="Times New Roman"/>
                <a:cs typeface="Times New Roman"/>
              </a:rPr>
              <a:t>“EK-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Gözlem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Formları”nı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öğretmenlerine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tebliğ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etmek,</a:t>
            </a:r>
            <a:endParaRPr sz="2400" dirty="0">
              <a:latin typeface="Times New Roman"/>
              <a:cs typeface="Times New Roman"/>
            </a:endParaRPr>
          </a:p>
          <a:p>
            <a:pPr marL="518159" marR="5080" indent="-228600" algn="just">
              <a:lnSpc>
                <a:spcPct val="143900"/>
              </a:lnSpc>
              <a:spcBef>
                <a:spcPts val="1000"/>
              </a:spcBef>
              <a:buAutoNum type="alphaLcParenR" startAt="2"/>
              <a:tabLst>
                <a:tab pos="511175" algn="l"/>
              </a:tabLst>
            </a:pP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gösterilen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bilgilerinin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T.C.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kimlik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numarası,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numarası,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soyad, </a:t>
            </a: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gösterilen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alanı)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kontrol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edilmesi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varsa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gerekli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düzeltme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işlemlerinin, </a:t>
            </a:r>
            <a:r>
              <a:rPr sz="2400" dirty="0">
                <a:latin typeface="Times New Roman"/>
                <a:cs typeface="Times New Roman"/>
              </a:rPr>
              <a:t>gözlem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formlarının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doldurulma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süresi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içinde,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sınıf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öğretmenleri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MEBBİS/e- </a:t>
            </a:r>
            <a:r>
              <a:rPr sz="2400" dirty="0">
                <a:latin typeface="Times New Roman"/>
                <a:cs typeface="Times New Roman"/>
              </a:rPr>
              <a:t>Okul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Yönetim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Sistemi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Modülü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üzerinden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yapılmasını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sağlamak,</a:t>
            </a:r>
            <a:endParaRPr sz="2400" dirty="0">
              <a:latin typeface="Times New Roman"/>
              <a:cs typeface="Times New Roman"/>
            </a:endParaRPr>
          </a:p>
          <a:p>
            <a:pPr marL="510540" marR="7620" indent="-210820" algn="just">
              <a:lnSpc>
                <a:spcPct val="144400"/>
              </a:lnSpc>
              <a:spcBef>
                <a:spcPts val="980"/>
              </a:spcBef>
            </a:pPr>
            <a:r>
              <a:rPr sz="2400" dirty="0" smtClean="0">
                <a:latin typeface="Times New Roman"/>
                <a:cs typeface="Times New Roman"/>
              </a:rPr>
              <a:t>ç)</a:t>
            </a:r>
            <a:r>
              <a:rPr sz="2400" dirty="0" err="1" smtClean="0">
                <a:latin typeface="Times New Roman"/>
                <a:cs typeface="Times New Roman"/>
              </a:rPr>
              <a:t>Resim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müzik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uygulamaları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gerekli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fiziki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ortamı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şartları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sağlamak.</a:t>
            </a:r>
            <a:endParaRPr sz="2400" dirty="0">
              <a:latin typeface="Times New Roman"/>
              <a:cs typeface="Times New Roman"/>
            </a:endParaRPr>
          </a:p>
          <a:p>
            <a:pPr marL="556260" marR="6350" indent="-266700" algn="just">
              <a:lnSpc>
                <a:spcPct val="143700"/>
              </a:lnSpc>
              <a:spcBef>
                <a:spcPts val="100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5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32669" y="471932"/>
            <a:ext cx="11658599" cy="4669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 lvl="1">
              <a:spcBef>
                <a:spcPts val="20"/>
              </a:spcBef>
              <a:buFont typeface="Times New Roman"/>
              <a:buAutoNum type="arabicPeriod"/>
            </a:pPr>
            <a:endParaRPr lang="tr-TR" sz="2400" dirty="0" smtClean="0">
              <a:latin typeface="Times New Roman"/>
              <a:cs typeface="Times New Roman"/>
            </a:endParaRPr>
          </a:p>
          <a:p>
            <a:pPr marL="556260" marR="6350" indent="-266700" algn="just">
              <a:lnSpc>
                <a:spcPct val="143700"/>
              </a:lnSpc>
              <a:spcBef>
                <a:spcPts val="1005"/>
              </a:spcBef>
            </a:pPr>
            <a:r>
              <a:rPr sz="2400" b="1" dirty="0" smtClean="0">
                <a:latin typeface="Times New Roman"/>
                <a:cs typeface="Times New Roman"/>
              </a:rPr>
              <a:t>2.8.</a:t>
            </a:r>
            <a:r>
              <a:rPr sz="2400" dirty="0" smtClean="0">
                <a:latin typeface="Times New Roman"/>
                <a:cs typeface="Times New Roman"/>
              </a:rPr>
              <a:t>Okul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yönlendirme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komisyonları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aday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gösterilmesine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verilen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eğitim </a:t>
            </a:r>
            <a:r>
              <a:rPr sz="2400" dirty="0">
                <a:latin typeface="Times New Roman"/>
                <a:cs typeface="Times New Roman"/>
              </a:rPr>
              <a:t>ihtiyacı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olan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öğrencilerden;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görme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yetersizliğine,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işitme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yetersizliğine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otizm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spektrum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bozukluğuna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ilişkin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Engelli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Sağlık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Kurulu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Raporu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Çocuklar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İçin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Özel </a:t>
            </a:r>
            <a:r>
              <a:rPr sz="2400" dirty="0">
                <a:latin typeface="Times New Roman"/>
                <a:cs typeface="Times New Roman"/>
              </a:rPr>
              <a:t>Gereksinim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Raporu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(ÇÖZGER)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durumlarını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belgeleyenler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sürecine </a:t>
            </a:r>
            <a:r>
              <a:rPr sz="2400" dirty="0">
                <a:latin typeface="Times New Roman"/>
                <a:cs typeface="Times New Roman"/>
              </a:rPr>
              <a:t>katılmayacaktır.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İl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komisyonları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söz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konusu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öğrencilere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ait </a:t>
            </a:r>
            <a:r>
              <a:rPr sz="2400" dirty="0">
                <a:latin typeface="Times New Roman"/>
                <a:cs typeface="Times New Roman"/>
              </a:rPr>
              <a:t>bilgiler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Merkez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Komisyonuna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bildirilecektir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lang="tr-TR" sz="2400" dirty="0">
              <a:latin typeface="Times New Roman"/>
              <a:cs typeface="Times New Roman"/>
            </a:endParaRPr>
          </a:p>
          <a:p>
            <a:pPr marL="556260" marR="6350" indent="-266700" algn="just">
              <a:lnSpc>
                <a:spcPct val="143700"/>
              </a:lnSpc>
              <a:spcBef>
                <a:spcPts val="100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6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1537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32669" y="471932"/>
            <a:ext cx="11658599" cy="679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 lvl="1">
              <a:spcBef>
                <a:spcPts val="20"/>
              </a:spcBef>
              <a:buFont typeface="Times New Roman"/>
              <a:buAutoNum type="arabicPeriod"/>
            </a:pPr>
            <a:endParaRPr lang="tr-TR" sz="2400" dirty="0" smtClean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5"/>
              </a:spcBef>
              <a:buAutoNum type="arabicPeriod" startAt="3"/>
              <a:tabLst>
                <a:tab pos="241300" algn="l"/>
              </a:tabLst>
            </a:pPr>
            <a:r>
              <a:rPr sz="2400" b="1" dirty="0">
                <a:solidFill>
                  <a:srgbClr val="2D74B5"/>
                </a:solidFill>
                <a:latin typeface="Calibri"/>
                <a:cs typeface="Calibri"/>
              </a:rPr>
              <a:t>UYGULAMA</a:t>
            </a:r>
            <a:r>
              <a:rPr sz="2400" b="1" spc="-20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D74B5"/>
                </a:solidFill>
                <a:latin typeface="Calibri"/>
                <a:cs typeface="Calibri"/>
              </a:rPr>
              <a:t>ESASLARI</a:t>
            </a:r>
            <a:endParaRPr sz="2400" dirty="0">
              <a:latin typeface="Calibri"/>
              <a:cs typeface="Calibri"/>
            </a:endParaRPr>
          </a:p>
          <a:p>
            <a:pPr marL="510540" lvl="1" indent="-269875" algn="just">
              <a:spcBef>
                <a:spcPts val="439"/>
              </a:spcBef>
              <a:buAutoNum type="arabicPeriod"/>
              <a:tabLst>
                <a:tab pos="511175" algn="l"/>
              </a:tabLst>
            </a:pPr>
            <a:r>
              <a:rPr sz="2400" b="1" dirty="0">
                <a:latin typeface="Times New Roman"/>
                <a:cs typeface="Times New Roman"/>
              </a:rPr>
              <a:t>Merkez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Tanılama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Sınav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Komisyonunun</a:t>
            </a:r>
            <a:r>
              <a:rPr sz="2400" b="1" spc="-10" dirty="0">
                <a:latin typeface="Times New Roman"/>
                <a:cs typeface="Times New Roman"/>
              </a:rPr>
              <a:t> Oluşturulması</a:t>
            </a:r>
            <a:endParaRPr sz="2400" dirty="0">
              <a:latin typeface="Times New Roman"/>
              <a:cs typeface="Times New Roman"/>
            </a:endParaRPr>
          </a:p>
          <a:p>
            <a:pPr marL="469265" marR="10160" indent="-228600" algn="just">
              <a:lnSpc>
                <a:spcPct val="143800"/>
              </a:lnSpc>
              <a:spcBef>
                <a:spcPts val="975"/>
              </a:spcBef>
              <a:buAutoNum type="alphaLcParenR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Merkez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Komisyonu,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Eğitim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Rehberlik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Hizmetleri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Genel </a:t>
            </a:r>
            <a:r>
              <a:rPr sz="2400" dirty="0">
                <a:latin typeface="Times New Roman"/>
                <a:cs typeface="Times New Roman"/>
              </a:rPr>
              <a:t>Müdürünün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veya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görevlendireceği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daire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başkanının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başkanlığında,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üç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daire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başkanından </a:t>
            </a:r>
            <a:r>
              <a:rPr sz="2400" dirty="0">
                <a:latin typeface="Times New Roman"/>
                <a:cs typeface="Times New Roman"/>
              </a:rPr>
              <a:t>oluşur.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İhtiyaç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hâlinde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komisyona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Rehberlik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Hizmetleri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Yeteneklilerin </a:t>
            </a:r>
            <a:r>
              <a:rPr sz="2400" dirty="0">
                <a:latin typeface="Times New Roman"/>
                <a:cs typeface="Times New Roman"/>
              </a:rPr>
              <a:t>Geliştirilmesi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Daire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Başkanlıklarında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görevli,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alanında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uzman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ikişer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personel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de </a:t>
            </a:r>
            <a:r>
              <a:rPr sz="2400" spc="-10" dirty="0">
                <a:latin typeface="Times New Roman"/>
                <a:cs typeface="Times New Roman"/>
              </a:rPr>
              <a:t>görevlendirebilir.</a:t>
            </a:r>
            <a:endParaRPr sz="2400" dirty="0">
              <a:latin typeface="Times New Roman"/>
              <a:cs typeface="Times New Roman"/>
            </a:endParaRPr>
          </a:p>
          <a:p>
            <a:pPr marL="469265" marR="10795" indent="-228600" algn="just">
              <a:lnSpc>
                <a:spcPct val="143700"/>
              </a:lnSpc>
              <a:spcBef>
                <a:spcPts val="1005"/>
              </a:spcBef>
              <a:buAutoNum type="alphaLcParenR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Merkez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Komisyonu,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yetenek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Genel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Müdürlükte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görevli </a:t>
            </a:r>
            <a:r>
              <a:rPr sz="2400" dirty="0">
                <a:latin typeface="Times New Roman"/>
                <a:cs typeface="Times New Roman"/>
              </a:rPr>
              <a:t>daire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başkanlarının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başkanlığında,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alanında</a:t>
            </a:r>
            <a:r>
              <a:rPr sz="2400" spc="1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uzman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iki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üyeden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oluşan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alt </a:t>
            </a:r>
            <a:r>
              <a:rPr sz="2400" spc="-10" dirty="0">
                <a:latin typeface="Times New Roman"/>
                <a:cs typeface="Times New Roman"/>
              </a:rPr>
              <a:t>komisyonlar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oluşturabilir.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7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8186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32669" y="471932"/>
            <a:ext cx="11658599" cy="6029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066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 lvl="1">
              <a:spcBef>
                <a:spcPts val="20"/>
              </a:spcBef>
              <a:buFont typeface="Times New Roman"/>
              <a:buAutoNum type="arabicPeriod"/>
            </a:pPr>
            <a:endParaRPr lang="tr-TR" sz="2400" dirty="0" smtClean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1300" algn="just"/>
            <a:r>
              <a:rPr sz="2400" b="1" dirty="0">
                <a:latin typeface="Times New Roman"/>
                <a:cs typeface="Times New Roman"/>
              </a:rPr>
              <a:t>3.2.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Merkez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Tanılama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Sınav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Komisyonun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Görevleri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469265" indent="-228600">
              <a:buAutoNum type="alphaLcParenR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BİLSEM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yerleştirme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sürecini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ülke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genelinde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planlamak,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  <a:buFont typeface="Times New Roman"/>
              <a:buAutoNum type="alphaLcParenR"/>
            </a:pPr>
            <a:endParaRPr sz="2400" dirty="0">
              <a:latin typeface="Times New Roman"/>
              <a:cs typeface="Times New Roman"/>
            </a:endParaRPr>
          </a:p>
          <a:p>
            <a:pPr marL="469265" indent="-228600">
              <a:buAutoNum type="alphaLcParenR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Alt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komisyon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oluşturulması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çalışması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işlemleri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yürütmek,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  <a:buFont typeface="Times New Roman"/>
              <a:buAutoNum type="alphaLcParenR"/>
            </a:pPr>
            <a:endParaRPr sz="2400" dirty="0">
              <a:latin typeface="Times New Roman"/>
              <a:cs typeface="Times New Roman"/>
            </a:endParaRPr>
          </a:p>
          <a:p>
            <a:pPr marL="469265" indent="-228600">
              <a:buAutoNum type="alphaLcParenR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Alt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komisyonlardan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gelen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görüşleri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bağlamak</a:t>
            </a:r>
            <a:r>
              <a:rPr sz="2400" spc="-10" dirty="0" smtClean="0">
                <a:latin typeface="Times New Roman"/>
                <a:cs typeface="Times New Roman"/>
              </a:rPr>
              <a:t>,</a:t>
            </a:r>
            <a:endParaRPr lang="tr-TR" sz="2400" spc="-10" dirty="0" smtClean="0">
              <a:latin typeface="Times New Roman"/>
              <a:cs typeface="Times New Roman"/>
            </a:endParaRPr>
          </a:p>
          <a:p>
            <a:pPr marL="240665" marR="11430" indent="-228600" algn="just">
              <a:lnSpc>
                <a:spcPct val="143300"/>
              </a:lnSpc>
            </a:pPr>
            <a:r>
              <a:rPr lang="tr-TR" sz="2400" dirty="0" smtClean="0">
                <a:latin typeface="Times New Roman"/>
                <a:cs typeface="Times New Roman"/>
              </a:rPr>
              <a:t>	ç)BİLSEM</a:t>
            </a:r>
            <a:r>
              <a:rPr lang="tr-TR" sz="2400" spc="20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öğrenci</a:t>
            </a:r>
            <a:r>
              <a:rPr lang="tr-TR" sz="2400" spc="1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1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</a:t>
            </a:r>
            <a:r>
              <a:rPr lang="tr-TR" sz="2400" spc="19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yerleştirme</a:t>
            </a:r>
            <a:r>
              <a:rPr lang="tr-TR" sz="2400" spc="1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sürecinin</a:t>
            </a:r>
            <a:r>
              <a:rPr lang="tr-TR" sz="2400" spc="18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ülke</a:t>
            </a:r>
            <a:r>
              <a:rPr lang="tr-TR" sz="2400" spc="19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genelinde</a:t>
            </a:r>
            <a:r>
              <a:rPr lang="tr-TR" sz="2400" spc="18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sağlıklı</a:t>
            </a:r>
            <a:r>
              <a:rPr lang="tr-TR" sz="2400" spc="204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yürütülmesi </a:t>
            </a:r>
            <a:r>
              <a:rPr lang="tr-TR" sz="2400" dirty="0" smtClean="0">
                <a:latin typeface="Times New Roman"/>
                <a:cs typeface="Times New Roman"/>
              </a:rPr>
              <a:t>için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gerekli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önlemleri</a:t>
            </a:r>
            <a:r>
              <a:rPr lang="tr-TR" sz="2400" spc="-10" dirty="0" smtClean="0">
                <a:latin typeface="Times New Roman"/>
                <a:cs typeface="Times New Roman"/>
              </a:rPr>
              <a:t> almak,</a:t>
            </a:r>
            <a:endParaRPr lang="tr-TR" sz="2400" dirty="0">
              <a:latin typeface="Times New Roman"/>
              <a:cs typeface="Times New Roman"/>
            </a:endParaRPr>
          </a:p>
          <a:p>
            <a:pPr marL="240665" marR="11430" indent="-228600" algn="just">
              <a:lnSpc>
                <a:spcPct val="143300"/>
              </a:lnSpc>
            </a:pPr>
            <a:r>
              <a:rPr lang="tr-TR" sz="2400" dirty="0" smtClean="0">
                <a:latin typeface="Times New Roman"/>
                <a:cs typeface="Times New Roman"/>
              </a:rPr>
              <a:t>     d)İl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tanılama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sınav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komisyonlarında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karara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bağlanamayan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itirazları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karara</a:t>
            </a:r>
            <a:r>
              <a:rPr lang="tr-TR" sz="2400" spc="-3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bağlamaktır.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69265" indent="-228600">
              <a:buAutoNum type="alphaLcParenR"/>
              <a:tabLst>
                <a:tab pos="4699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8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578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85069" y="471932"/>
            <a:ext cx="11277600" cy="583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9395" algn="r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2022-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5"/>
              </a:spcBef>
            </a:pPr>
            <a:endParaRPr sz="2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60960" algn="just"/>
            <a:r>
              <a:rPr sz="2400" b="1" dirty="0">
                <a:latin typeface="Times New Roman"/>
                <a:cs typeface="Times New Roman"/>
              </a:rPr>
              <a:t>3.3.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İl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Tanılama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Sınav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Komisyonunun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Oluşturulması</a:t>
            </a:r>
            <a:endParaRPr sz="2400" dirty="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800"/>
              </a:lnSpc>
              <a:spcBef>
                <a:spcPts val="975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BİLSEM’e </a:t>
            </a:r>
            <a:r>
              <a:rPr sz="2400" spc="-10" dirty="0">
                <a:latin typeface="Times New Roman"/>
                <a:cs typeface="Times New Roman"/>
              </a:rPr>
              <a:t>yerleştirilecek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süreçleri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işlemleri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yürütmek </a:t>
            </a:r>
            <a:r>
              <a:rPr sz="2400" dirty="0">
                <a:latin typeface="Times New Roman"/>
                <a:cs typeface="Times New Roman"/>
              </a:rPr>
              <a:t>üzere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05-</a:t>
            </a:r>
            <a:r>
              <a:rPr sz="2400" dirty="0">
                <a:latin typeface="Times New Roman"/>
                <a:cs typeface="Times New Roman"/>
              </a:rPr>
              <a:t>09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Aralık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2022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tarihleri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arasında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millî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eğitim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müdürlükleri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il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komisyonları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oluşturulacaktır.</a:t>
            </a:r>
            <a:endParaRPr sz="2400" dirty="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43600"/>
              </a:lnSpc>
              <a:spcBef>
                <a:spcPts val="1010"/>
              </a:spcBef>
              <a:buAutoNum type="alphaLcParenR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İl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tanılama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sınav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komisyonu;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millî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eğitim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müdürü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başkanlığında,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eğitim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rehberlik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hizmetlerinden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sorumlu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millî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eğitim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yardımcısı/şube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müdürü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başkan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ilde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bulunan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BİLSEM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RAM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müdürleri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arasından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seçilecek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üyelerden </a:t>
            </a:r>
            <a:r>
              <a:rPr sz="2400" dirty="0">
                <a:latin typeface="Times New Roman"/>
                <a:cs typeface="Times New Roman"/>
              </a:rPr>
              <a:t>oluşturulur.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Üye sayısı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başkan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birlikte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az beş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fazla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kişiden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oluşturulabilir.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20" y="10000615"/>
            <a:ext cx="7540625" cy="1854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6749387" y="9627771"/>
            <a:ext cx="79930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2916</Words>
  <Application>Microsoft Office PowerPoint</Application>
  <PresentationFormat>Özel</PresentationFormat>
  <Paragraphs>550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Rahsan ONAT</dc:creator>
  <cp:lastModifiedBy>ronaldinho424</cp:lastModifiedBy>
  <cp:revision>29</cp:revision>
  <dcterms:created xsi:type="dcterms:W3CDTF">2022-12-12T11:45:26Z</dcterms:created>
  <dcterms:modified xsi:type="dcterms:W3CDTF">2022-12-13T11:15:57Z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2022-12-12T00:00:00Z</vt:filetime>
  </property>
  <property fmtid="{D5CDD505-2E9C-101B-9397-08002B2CF9AE}" pid="5" name="Producer">
    <vt:lpwstr>Microsoft® Word 2016</vt:lpwstr>
  </property>
</Properties>
</file>